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5" r:id="rId2"/>
    <p:sldId id="276" r:id="rId3"/>
    <p:sldId id="277" r:id="rId4"/>
    <p:sldId id="278" r:id="rId5"/>
    <p:sldId id="279" r:id="rId6"/>
    <p:sldId id="280" r:id="rId7"/>
    <p:sldId id="281" r:id="rId8"/>
    <p:sldId id="282" r:id="rId9"/>
    <p:sldId id="283" r:id="rId10"/>
    <p:sldId id="284" r:id="rId11"/>
    <p:sldId id="285" r:id="rId12"/>
    <p:sldId id="286" r:id="rId13"/>
    <p:sldId id="256" r:id="rId14"/>
    <p:sldId id="257" r:id="rId15"/>
    <p:sldId id="258" r:id="rId16"/>
    <p:sldId id="259" r:id="rId17"/>
    <p:sldId id="260" r:id="rId18"/>
    <p:sldId id="261" r:id="rId19"/>
    <p:sldId id="262" r:id="rId20"/>
    <p:sldId id="263" r:id="rId21"/>
    <p:sldId id="265" r:id="rId22"/>
    <p:sldId id="266" r:id="rId23"/>
    <p:sldId id="267" r:id="rId24"/>
    <p:sldId id="268" r:id="rId25"/>
    <p:sldId id="269" r:id="rId26"/>
    <p:sldId id="270" r:id="rId27"/>
    <p:sldId id="271" r:id="rId28"/>
    <p:sldId id="272" r:id="rId29"/>
    <p:sldId id="273" r:id="rId30"/>
    <p:sldId id="274" r:id="rId31"/>
    <p:sldId id="287"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1" d="100"/>
          <a:sy n="101" d="100"/>
        </p:scale>
        <p:origin x="876"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0F2850"/>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40080"/>
            <a:ext cx="12191695" cy="45720"/>
          </a:xfrm>
          <a:prstGeom prst="rect">
            <a:avLst/>
          </a:prstGeom>
          <a:solidFill>
            <a:srgbClr val="C99B2D"/>
          </a:solidFill>
          <a:ln>
            <a:solidFill>
              <a:srgbClr val="C99B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11480" y="109728"/>
            <a:ext cx="10972800" cy="365760"/>
          </a:xfrm>
          <a:prstGeom prst="rect">
            <a:avLst/>
          </a:prstGeom>
          <a:noFill/>
        </p:spPr>
        <p:txBody>
          <a:bodyPr wrap="none">
            <a:spAutoFit/>
          </a:bodyPr>
          <a:lstStyle/>
          <a:p>
            <a:pPr>
              <a:defRPr sz="3000" b="1">
                <a:solidFill>
                  <a:srgbClr val="FFFFFF"/>
                </a:solidFill>
              </a:defRPr>
            </a:pPr>
            <a:r>
              <a:t>Title Slide</a:t>
            </a:r>
          </a:p>
        </p:txBody>
      </p:sp>
      <p:sp>
        <p:nvSpPr>
          <p:cNvPr id="5" name="TextBox 4"/>
          <p:cNvSpPr txBox="1"/>
          <p:nvPr/>
        </p:nvSpPr>
        <p:spPr>
          <a:xfrm>
            <a:off x="502920" y="868680"/>
            <a:ext cx="6675120" cy="5303520"/>
          </a:xfrm>
          <a:prstGeom prst="rect">
            <a:avLst/>
          </a:prstGeom>
          <a:noFill/>
        </p:spPr>
        <p:txBody>
          <a:bodyPr wrap="none">
            <a:spAutoFit/>
          </a:bodyPr>
          <a:lstStyle/>
          <a:p>
            <a:pPr>
              <a:defRPr sz="2000">
                <a:solidFill>
                  <a:srgbClr val="3C3C3C"/>
                </a:solidFill>
              </a:defRPr>
            </a:pPr>
            <a:r>
              <a:t>• Project Title</a:t>
            </a:r>
          </a:p>
          <a:p>
            <a:pPr>
              <a:defRPr sz="2000">
                <a:solidFill>
                  <a:srgbClr val="3C3C3C"/>
                </a:solidFill>
              </a:defRPr>
            </a:pPr>
            <a:r>
              <a:t>• Student(s)</a:t>
            </a:r>
          </a:p>
          <a:p>
            <a:pPr>
              <a:defRPr sz="2000">
                <a:solidFill>
                  <a:srgbClr val="3C3C3C"/>
                </a:solidFill>
              </a:defRPr>
            </a:pPr>
            <a:r>
              <a:t>• Advisor</a:t>
            </a:r>
          </a:p>
          <a:p>
            <a:pPr>
              <a:defRPr sz="2000">
                <a:solidFill>
                  <a:srgbClr val="3C3C3C"/>
                </a:solidFill>
              </a:defRPr>
            </a:pPr>
            <a:r>
              <a:t>• Department of Civil Engineering</a:t>
            </a:r>
          </a:p>
          <a:p>
            <a:pPr>
              <a:defRPr sz="2000">
                <a:solidFill>
                  <a:srgbClr val="3C3C3C"/>
                </a:solidFill>
              </a:defRPr>
            </a:pPr>
            <a:r>
              <a:t>• Morgan State University</a:t>
            </a:r>
          </a:p>
          <a:p>
            <a:pPr>
              <a:defRPr sz="2000">
                <a:solidFill>
                  <a:srgbClr val="3C3C3C"/>
                </a:solidFill>
              </a:defRPr>
            </a:pPr>
            <a:r>
              <a:t>• Date</a:t>
            </a:r>
          </a:p>
        </p:txBody>
      </p:sp>
      <p:sp>
        <p:nvSpPr>
          <p:cNvPr id="6" name="Rounded Rectangle 5"/>
          <p:cNvSpPr/>
          <p:nvPr/>
        </p:nvSpPr>
        <p:spPr>
          <a:xfrm>
            <a:off x="7498079" y="868680"/>
            <a:ext cx="4206240" cy="5303520"/>
          </a:xfrm>
          <a:prstGeom prst="roundRect">
            <a:avLst/>
          </a:prstGeom>
          <a:solidFill>
            <a:srgbClr val="E8EEF8"/>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Project Rendering / Photograph</a:t>
            </a:r>
            <a:br/>
            <a:br/>
            <a:r>
              <a:t>Insert project photos,</a:t>
            </a:r>
            <a:br/>
            <a:r>
              <a:t>GIS maps, site plans,</a:t>
            </a:r>
            <a:br/>
            <a:r>
              <a:t>flowcharts, tables,</a:t>
            </a:r>
            <a:br/>
            <a:r>
              <a:t>or engineering figures.</a:t>
            </a:r>
          </a:p>
        </p:txBody>
      </p:sp>
      <p:sp>
        <p:nvSpPr>
          <p:cNvPr id="7" name="TextBox 6"/>
          <p:cNvSpPr txBox="1"/>
          <p:nvPr/>
        </p:nvSpPr>
        <p:spPr>
          <a:xfrm>
            <a:off x="411480" y="6400800"/>
            <a:ext cx="10972800" cy="182880"/>
          </a:xfrm>
          <a:prstGeom prst="rect">
            <a:avLst/>
          </a:prstGeom>
          <a:noFill/>
        </p:spPr>
        <p:txBody>
          <a:bodyPr wrap="none">
            <a:spAutoFit/>
          </a:bodyPr>
          <a:lstStyle/>
          <a:p>
            <a:pPr>
              <a:defRPr sz="1000">
                <a:solidFill>
                  <a:srgbClr val="3C3C3C"/>
                </a:solidFill>
              </a:defRPr>
            </a:pPr>
            <a:r>
              <a:t>CEGR 493 Capstone II Final Oral Defense • Part I • Morgan State University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0F2850"/>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40080"/>
            <a:ext cx="12191695" cy="45720"/>
          </a:xfrm>
          <a:prstGeom prst="rect">
            <a:avLst/>
          </a:prstGeom>
          <a:solidFill>
            <a:srgbClr val="C99B2D"/>
          </a:solidFill>
          <a:ln>
            <a:solidFill>
              <a:srgbClr val="C99B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11480" y="109728"/>
            <a:ext cx="10972800" cy="365760"/>
          </a:xfrm>
          <a:prstGeom prst="rect">
            <a:avLst/>
          </a:prstGeom>
          <a:noFill/>
        </p:spPr>
        <p:txBody>
          <a:bodyPr wrap="none">
            <a:spAutoFit/>
          </a:bodyPr>
          <a:lstStyle/>
          <a:p>
            <a:pPr>
              <a:defRPr sz="3000" b="1">
                <a:solidFill>
                  <a:srgbClr val="FFFFFF"/>
                </a:solidFill>
              </a:defRPr>
            </a:pPr>
            <a:r>
              <a:t>Presentation Outline</a:t>
            </a:r>
          </a:p>
        </p:txBody>
      </p:sp>
      <p:sp>
        <p:nvSpPr>
          <p:cNvPr id="5" name="TextBox 4"/>
          <p:cNvSpPr txBox="1"/>
          <p:nvPr/>
        </p:nvSpPr>
        <p:spPr>
          <a:xfrm>
            <a:off x="502920" y="868680"/>
            <a:ext cx="6675120" cy="5303520"/>
          </a:xfrm>
          <a:prstGeom prst="rect">
            <a:avLst/>
          </a:prstGeom>
          <a:noFill/>
        </p:spPr>
        <p:txBody>
          <a:bodyPr wrap="none">
            <a:spAutoFit/>
          </a:bodyPr>
          <a:lstStyle/>
          <a:p>
            <a:pPr>
              <a:defRPr sz="2000">
                <a:solidFill>
                  <a:srgbClr val="3C3C3C"/>
                </a:solidFill>
              </a:defRPr>
            </a:pPr>
            <a:r>
              <a:t>• Background &amp; Motivation</a:t>
            </a:r>
          </a:p>
          <a:p>
            <a:pPr>
              <a:defRPr sz="2000">
                <a:solidFill>
                  <a:srgbClr val="3C3C3C"/>
                </a:solidFill>
              </a:defRPr>
            </a:pPr>
            <a:r>
              <a:t>• Problem Statement</a:t>
            </a:r>
          </a:p>
          <a:p>
            <a:pPr>
              <a:defRPr sz="2000">
                <a:solidFill>
                  <a:srgbClr val="3C3C3C"/>
                </a:solidFill>
              </a:defRPr>
            </a:pPr>
            <a:r>
              <a:t>• Objectives</a:t>
            </a:r>
          </a:p>
          <a:p>
            <a:pPr>
              <a:defRPr sz="2000">
                <a:solidFill>
                  <a:srgbClr val="3C3C3C"/>
                </a:solidFill>
              </a:defRPr>
            </a:pPr>
            <a:r>
              <a:t>• Scope</a:t>
            </a:r>
          </a:p>
          <a:p>
            <a:pPr>
              <a:defRPr sz="2000">
                <a:solidFill>
                  <a:srgbClr val="3C3C3C"/>
                </a:solidFill>
              </a:defRPr>
            </a:pPr>
            <a:r>
              <a:t>• Existing Conditions</a:t>
            </a:r>
          </a:p>
          <a:p>
            <a:pPr>
              <a:defRPr sz="2000">
                <a:solidFill>
                  <a:srgbClr val="3C3C3C"/>
                </a:solidFill>
              </a:defRPr>
            </a:pPr>
            <a:r>
              <a:t>• Data Collection</a:t>
            </a:r>
          </a:p>
          <a:p>
            <a:pPr>
              <a:defRPr sz="2000">
                <a:solidFill>
                  <a:srgbClr val="3C3C3C"/>
                </a:solidFill>
              </a:defRPr>
            </a:pPr>
            <a:r>
              <a:t>• Technical Implementation</a:t>
            </a:r>
          </a:p>
          <a:p>
            <a:pPr>
              <a:defRPr sz="2000">
                <a:solidFill>
                  <a:srgbClr val="3C3C3C"/>
                </a:solidFill>
              </a:defRPr>
            </a:pPr>
            <a:r>
              <a:t>• Transition to Part II</a:t>
            </a:r>
          </a:p>
        </p:txBody>
      </p:sp>
      <p:sp>
        <p:nvSpPr>
          <p:cNvPr id="6" name="Rounded Rectangle 5"/>
          <p:cNvSpPr/>
          <p:nvPr/>
        </p:nvSpPr>
        <p:spPr>
          <a:xfrm>
            <a:off x="7498079" y="868680"/>
            <a:ext cx="4206240" cy="5303520"/>
          </a:xfrm>
          <a:prstGeom prst="roundRect">
            <a:avLst/>
          </a:prstGeom>
          <a:solidFill>
            <a:srgbClr val="E8EEF8"/>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Presentation Flow</a:t>
            </a:r>
            <a:br/>
            <a:br/>
            <a:r>
              <a:t>Insert project photos,</a:t>
            </a:r>
            <a:br/>
            <a:r>
              <a:t>GIS maps, site plans,</a:t>
            </a:r>
            <a:br/>
            <a:r>
              <a:t>flowcharts, tables,</a:t>
            </a:r>
            <a:br/>
            <a:r>
              <a:t>or engineering figures.</a:t>
            </a:r>
          </a:p>
        </p:txBody>
      </p:sp>
      <p:sp>
        <p:nvSpPr>
          <p:cNvPr id="7" name="TextBox 6"/>
          <p:cNvSpPr txBox="1"/>
          <p:nvPr/>
        </p:nvSpPr>
        <p:spPr>
          <a:xfrm>
            <a:off x="411480" y="6400800"/>
            <a:ext cx="10972800" cy="182880"/>
          </a:xfrm>
          <a:prstGeom prst="rect">
            <a:avLst/>
          </a:prstGeom>
          <a:noFill/>
        </p:spPr>
        <p:txBody>
          <a:bodyPr wrap="none">
            <a:spAutoFit/>
          </a:bodyPr>
          <a:lstStyle/>
          <a:p>
            <a:pPr>
              <a:defRPr sz="1000">
                <a:solidFill>
                  <a:srgbClr val="3C3C3C"/>
                </a:solidFill>
              </a:defRPr>
            </a:pPr>
            <a:r>
              <a:t>CEGR 493 Capstone II Final Oral Defense • Part I • Morgan State University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0F2850"/>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40080"/>
            <a:ext cx="12191695" cy="45720"/>
          </a:xfrm>
          <a:prstGeom prst="rect">
            <a:avLst/>
          </a:prstGeom>
          <a:solidFill>
            <a:srgbClr val="C99B2D"/>
          </a:solidFill>
          <a:ln>
            <a:solidFill>
              <a:srgbClr val="C99B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11480" y="109728"/>
            <a:ext cx="10972800" cy="365760"/>
          </a:xfrm>
          <a:prstGeom prst="rect">
            <a:avLst/>
          </a:prstGeom>
          <a:noFill/>
        </p:spPr>
        <p:txBody>
          <a:bodyPr wrap="none">
            <a:spAutoFit/>
          </a:bodyPr>
          <a:lstStyle/>
          <a:p>
            <a:pPr>
              <a:defRPr sz="3000" b="1">
                <a:solidFill>
                  <a:srgbClr val="FFFFFF"/>
                </a:solidFill>
              </a:defRPr>
            </a:pPr>
            <a:r>
              <a:t>Background &amp; Motivation</a:t>
            </a:r>
          </a:p>
        </p:txBody>
      </p:sp>
      <p:sp>
        <p:nvSpPr>
          <p:cNvPr id="5" name="TextBox 4"/>
          <p:cNvSpPr txBox="1"/>
          <p:nvPr/>
        </p:nvSpPr>
        <p:spPr>
          <a:xfrm>
            <a:off x="502920" y="868680"/>
            <a:ext cx="6675120" cy="5303520"/>
          </a:xfrm>
          <a:prstGeom prst="rect">
            <a:avLst/>
          </a:prstGeom>
          <a:noFill/>
        </p:spPr>
        <p:txBody>
          <a:bodyPr wrap="none">
            <a:spAutoFit/>
          </a:bodyPr>
          <a:lstStyle/>
          <a:p>
            <a:pPr>
              <a:defRPr sz="2000">
                <a:solidFill>
                  <a:srgbClr val="3C3C3C"/>
                </a:solidFill>
              </a:defRPr>
            </a:pPr>
            <a:r>
              <a:t>• Engineering need</a:t>
            </a:r>
          </a:p>
          <a:p>
            <a:pPr>
              <a:defRPr sz="2000">
                <a:solidFill>
                  <a:srgbClr val="3C3C3C"/>
                </a:solidFill>
              </a:defRPr>
            </a:pPr>
            <a:r>
              <a:t>• Industry relevance</a:t>
            </a:r>
          </a:p>
          <a:p>
            <a:pPr>
              <a:defRPr sz="2000">
                <a:solidFill>
                  <a:srgbClr val="3C3C3C"/>
                </a:solidFill>
              </a:defRPr>
            </a:pPr>
            <a:r>
              <a:t>• Current challenges</a:t>
            </a:r>
          </a:p>
          <a:p>
            <a:pPr>
              <a:defRPr sz="2000">
                <a:solidFill>
                  <a:srgbClr val="3C3C3C"/>
                </a:solidFill>
              </a:defRPr>
            </a:pPr>
            <a:r>
              <a:t>• Project significance</a:t>
            </a:r>
          </a:p>
        </p:txBody>
      </p:sp>
      <p:sp>
        <p:nvSpPr>
          <p:cNvPr id="6" name="Rounded Rectangle 5"/>
          <p:cNvSpPr/>
          <p:nvPr/>
        </p:nvSpPr>
        <p:spPr>
          <a:xfrm>
            <a:off x="7498079" y="868680"/>
            <a:ext cx="4206240" cy="5303520"/>
          </a:xfrm>
          <a:prstGeom prst="roundRect">
            <a:avLst/>
          </a:prstGeom>
          <a:solidFill>
            <a:srgbClr val="E8EEF8"/>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Site photographs &amp; statistics</a:t>
            </a:r>
            <a:br/>
            <a:br/>
            <a:r>
              <a:t>Insert project photos,</a:t>
            </a:r>
            <a:br/>
            <a:r>
              <a:t>GIS maps, site plans,</a:t>
            </a:r>
            <a:br/>
            <a:r>
              <a:t>flowcharts, tables,</a:t>
            </a:r>
            <a:br/>
            <a:r>
              <a:t>or engineering figures.</a:t>
            </a:r>
          </a:p>
        </p:txBody>
      </p:sp>
      <p:sp>
        <p:nvSpPr>
          <p:cNvPr id="7" name="TextBox 6"/>
          <p:cNvSpPr txBox="1"/>
          <p:nvPr/>
        </p:nvSpPr>
        <p:spPr>
          <a:xfrm>
            <a:off x="411480" y="6400800"/>
            <a:ext cx="10972800" cy="182880"/>
          </a:xfrm>
          <a:prstGeom prst="rect">
            <a:avLst/>
          </a:prstGeom>
          <a:noFill/>
        </p:spPr>
        <p:txBody>
          <a:bodyPr wrap="none">
            <a:spAutoFit/>
          </a:bodyPr>
          <a:lstStyle/>
          <a:p>
            <a:pPr>
              <a:defRPr sz="1000">
                <a:solidFill>
                  <a:srgbClr val="3C3C3C"/>
                </a:solidFill>
              </a:defRPr>
            </a:pPr>
            <a:r>
              <a:t>CEGR 493 Capstone II Final Oral Defense • Part I • Morgan State University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0F2850"/>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40080"/>
            <a:ext cx="12191695" cy="45720"/>
          </a:xfrm>
          <a:prstGeom prst="rect">
            <a:avLst/>
          </a:prstGeom>
          <a:solidFill>
            <a:srgbClr val="C99B2D"/>
          </a:solidFill>
          <a:ln>
            <a:solidFill>
              <a:srgbClr val="C99B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11480" y="109728"/>
            <a:ext cx="10972800" cy="365760"/>
          </a:xfrm>
          <a:prstGeom prst="rect">
            <a:avLst/>
          </a:prstGeom>
          <a:noFill/>
        </p:spPr>
        <p:txBody>
          <a:bodyPr wrap="none">
            <a:spAutoFit/>
          </a:bodyPr>
          <a:lstStyle/>
          <a:p>
            <a:pPr>
              <a:defRPr sz="3000" b="1">
                <a:solidFill>
                  <a:srgbClr val="FFFFFF"/>
                </a:solidFill>
              </a:defRPr>
            </a:pPr>
            <a:r>
              <a:t>Problem Statement</a:t>
            </a:r>
          </a:p>
        </p:txBody>
      </p:sp>
      <p:sp>
        <p:nvSpPr>
          <p:cNvPr id="5" name="TextBox 4"/>
          <p:cNvSpPr txBox="1"/>
          <p:nvPr/>
        </p:nvSpPr>
        <p:spPr>
          <a:xfrm>
            <a:off x="502920" y="868680"/>
            <a:ext cx="6675120" cy="5303520"/>
          </a:xfrm>
          <a:prstGeom prst="rect">
            <a:avLst/>
          </a:prstGeom>
          <a:noFill/>
        </p:spPr>
        <p:txBody>
          <a:bodyPr wrap="none">
            <a:spAutoFit/>
          </a:bodyPr>
          <a:lstStyle/>
          <a:p>
            <a:pPr>
              <a:defRPr sz="2000">
                <a:solidFill>
                  <a:srgbClr val="3C3C3C"/>
                </a:solidFill>
              </a:defRPr>
            </a:pPr>
            <a:r>
              <a:t>• Clearly define the engineering problem.</a:t>
            </a:r>
          </a:p>
          <a:p>
            <a:pPr>
              <a:defRPr sz="2000">
                <a:solidFill>
                  <a:srgbClr val="3C3C3C"/>
                </a:solidFill>
              </a:defRPr>
            </a:pPr>
            <a:r>
              <a:t>• Provide supporting evidence.</a:t>
            </a:r>
          </a:p>
          <a:p>
            <a:pPr>
              <a:defRPr sz="2000">
                <a:solidFill>
                  <a:srgbClr val="3C3C3C"/>
                </a:solidFill>
              </a:defRPr>
            </a:pPr>
            <a:r>
              <a:t>• Identify the knowledge/design gap.</a:t>
            </a:r>
          </a:p>
          <a:p>
            <a:pPr>
              <a:defRPr sz="2000">
                <a:solidFill>
                  <a:srgbClr val="3C3C3C"/>
                </a:solidFill>
              </a:defRPr>
            </a:pPr>
            <a:r>
              <a:t>• Explain project justification.</a:t>
            </a:r>
          </a:p>
        </p:txBody>
      </p:sp>
      <p:sp>
        <p:nvSpPr>
          <p:cNvPr id="6" name="Rounded Rectangle 5"/>
          <p:cNvSpPr/>
          <p:nvPr/>
        </p:nvSpPr>
        <p:spPr>
          <a:xfrm>
            <a:off x="7498079" y="868680"/>
            <a:ext cx="4206240" cy="5303520"/>
          </a:xfrm>
          <a:prstGeom prst="roundRect">
            <a:avLst/>
          </a:prstGeom>
          <a:solidFill>
            <a:srgbClr val="E8EEF8"/>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Annotated problem figure</a:t>
            </a:r>
            <a:br/>
            <a:br/>
            <a:r>
              <a:t>Insert project photos,</a:t>
            </a:r>
            <a:br/>
            <a:r>
              <a:t>GIS maps, site plans,</a:t>
            </a:r>
            <a:br/>
            <a:r>
              <a:t>flowcharts, tables,</a:t>
            </a:r>
            <a:br/>
            <a:r>
              <a:t>or engineering figures.</a:t>
            </a:r>
          </a:p>
        </p:txBody>
      </p:sp>
      <p:sp>
        <p:nvSpPr>
          <p:cNvPr id="7" name="TextBox 6"/>
          <p:cNvSpPr txBox="1"/>
          <p:nvPr/>
        </p:nvSpPr>
        <p:spPr>
          <a:xfrm>
            <a:off x="411480" y="6400800"/>
            <a:ext cx="10972800" cy="182880"/>
          </a:xfrm>
          <a:prstGeom prst="rect">
            <a:avLst/>
          </a:prstGeom>
          <a:noFill/>
        </p:spPr>
        <p:txBody>
          <a:bodyPr wrap="none">
            <a:spAutoFit/>
          </a:bodyPr>
          <a:lstStyle/>
          <a:p>
            <a:pPr>
              <a:defRPr sz="1000">
                <a:solidFill>
                  <a:srgbClr val="3C3C3C"/>
                </a:solidFill>
              </a:defRPr>
            </a:pPr>
            <a:r>
              <a:t>CEGR 493 Capstone II Final Oral Defense • Part I • Morgan State University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0F2850"/>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40080"/>
            <a:ext cx="12191695" cy="45720"/>
          </a:xfrm>
          <a:prstGeom prst="rect">
            <a:avLst/>
          </a:prstGeom>
          <a:solidFill>
            <a:srgbClr val="C99B2D"/>
          </a:solidFill>
          <a:ln>
            <a:solidFill>
              <a:srgbClr val="C99B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11480" y="109728"/>
            <a:ext cx="10972800" cy="365760"/>
          </a:xfrm>
          <a:prstGeom prst="rect">
            <a:avLst/>
          </a:prstGeom>
          <a:noFill/>
        </p:spPr>
        <p:txBody>
          <a:bodyPr wrap="none">
            <a:spAutoFit/>
          </a:bodyPr>
          <a:lstStyle/>
          <a:p>
            <a:pPr>
              <a:defRPr sz="3000" b="1">
                <a:solidFill>
                  <a:srgbClr val="FFFFFF"/>
                </a:solidFill>
              </a:defRPr>
            </a:pPr>
            <a:r>
              <a:t>Objectives</a:t>
            </a:r>
          </a:p>
        </p:txBody>
      </p:sp>
      <p:sp>
        <p:nvSpPr>
          <p:cNvPr id="5" name="TextBox 4"/>
          <p:cNvSpPr txBox="1"/>
          <p:nvPr/>
        </p:nvSpPr>
        <p:spPr>
          <a:xfrm>
            <a:off x="502920" y="868680"/>
            <a:ext cx="6675120" cy="5303520"/>
          </a:xfrm>
          <a:prstGeom prst="rect">
            <a:avLst/>
          </a:prstGeom>
          <a:noFill/>
        </p:spPr>
        <p:txBody>
          <a:bodyPr wrap="none">
            <a:spAutoFit/>
          </a:bodyPr>
          <a:lstStyle/>
          <a:p>
            <a:pPr>
              <a:defRPr sz="2000">
                <a:solidFill>
                  <a:srgbClr val="3C3C3C"/>
                </a:solidFill>
              </a:defRPr>
            </a:pPr>
            <a:r>
              <a:t>• Overall objective</a:t>
            </a:r>
          </a:p>
          <a:p>
            <a:pPr>
              <a:defRPr sz="2000">
                <a:solidFill>
                  <a:srgbClr val="3C3C3C"/>
                </a:solidFill>
              </a:defRPr>
            </a:pPr>
            <a:r>
              <a:t>• Specific objectives</a:t>
            </a:r>
          </a:p>
          <a:p>
            <a:pPr>
              <a:defRPr sz="2000">
                <a:solidFill>
                  <a:srgbClr val="3C3C3C"/>
                </a:solidFill>
              </a:defRPr>
            </a:pPr>
            <a:r>
              <a:t>• Performance goals</a:t>
            </a:r>
          </a:p>
          <a:p>
            <a:pPr>
              <a:defRPr sz="2000">
                <a:solidFill>
                  <a:srgbClr val="3C3C3C"/>
                </a:solidFill>
              </a:defRPr>
            </a:pPr>
            <a:r>
              <a:t>• Expected contribution</a:t>
            </a:r>
          </a:p>
        </p:txBody>
      </p:sp>
      <p:sp>
        <p:nvSpPr>
          <p:cNvPr id="6" name="Rounded Rectangle 5"/>
          <p:cNvSpPr/>
          <p:nvPr/>
        </p:nvSpPr>
        <p:spPr>
          <a:xfrm>
            <a:off x="7498079" y="868680"/>
            <a:ext cx="4206240" cy="5303520"/>
          </a:xfrm>
          <a:prstGeom prst="roundRect">
            <a:avLst/>
          </a:prstGeom>
          <a:solidFill>
            <a:srgbClr val="E8EEF8"/>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Objectives flowchart</a:t>
            </a:r>
            <a:br/>
            <a:br/>
            <a:r>
              <a:t>Insert project photos,</a:t>
            </a:r>
            <a:br/>
            <a:r>
              <a:t>GIS maps, site plans,</a:t>
            </a:r>
            <a:br/>
            <a:r>
              <a:t>flowcharts, tables,</a:t>
            </a:r>
            <a:br/>
            <a:r>
              <a:t>or engineering figures.</a:t>
            </a:r>
          </a:p>
        </p:txBody>
      </p:sp>
      <p:sp>
        <p:nvSpPr>
          <p:cNvPr id="7" name="TextBox 6"/>
          <p:cNvSpPr txBox="1"/>
          <p:nvPr/>
        </p:nvSpPr>
        <p:spPr>
          <a:xfrm>
            <a:off x="411480" y="6400800"/>
            <a:ext cx="10972800" cy="182880"/>
          </a:xfrm>
          <a:prstGeom prst="rect">
            <a:avLst/>
          </a:prstGeom>
          <a:noFill/>
        </p:spPr>
        <p:txBody>
          <a:bodyPr wrap="none">
            <a:spAutoFit/>
          </a:bodyPr>
          <a:lstStyle/>
          <a:p>
            <a:pPr>
              <a:defRPr sz="1000">
                <a:solidFill>
                  <a:srgbClr val="3C3C3C"/>
                </a:solidFill>
              </a:defRPr>
            </a:pPr>
            <a:r>
              <a:t>CEGR 493 Capstone II Final Oral Defense • Part I • Morgan State University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0F2850"/>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40080"/>
            <a:ext cx="12191695" cy="45720"/>
          </a:xfrm>
          <a:prstGeom prst="rect">
            <a:avLst/>
          </a:prstGeom>
          <a:solidFill>
            <a:srgbClr val="C99B2D"/>
          </a:solidFill>
          <a:ln>
            <a:solidFill>
              <a:srgbClr val="C99B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11480" y="109728"/>
            <a:ext cx="10972800" cy="365760"/>
          </a:xfrm>
          <a:prstGeom prst="rect">
            <a:avLst/>
          </a:prstGeom>
          <a:noFill/>
        </p:spPr>
        <p:txBody>
          <a:bodyPr wrap="none">
            <a:spAutoFit/>
          </a:bodyPr>
          <a:lstStyle/>
          <a:p>
            <a:pPr>
              <a:defRPr sz="3000" b="1">
                <a:solidFill>
                  <a:srgbClr val="FFFFFF"/>
                </a:solidFill>
              </a:defRPr>
            </a:pPr>
            <a:r>
              <a:t>Project Scope</a:t>
            </a:r>
          </a:p>
        </p:txBody>
      </p:sp>
      <p:sp>
        <p:nvSpPr>
          <p:cNvPr id="5" name="TextBox 4"/>
          <p:cNvSpPr txBox="1"/>
          <p:nvPr/>
        </p:nvSpPr>
        <p:spPr>
          <a:xfrm>
            <a:off x="502920" y="868680"/>
            <a:ext cx="6675120" cy="5303520"/>
          </a:xfrm>
          <a:prstGeom prst="rect">
            <a:avLst/>
          </a:prstGeom>
          <a:noFill/>
        </p:spPr>
        <p:txBody>
          <a:bodyPr wrap="none">
            <a:spAutoFit/>
          </a:bodyPr>
          <a:lstStyle/>
          <a:p>
            <a:pPr>
              <a:defRPr sz="2000">
                <a:solidFill>
                  <a:srgbClr val="3C3C3C"/>
                </a:solidFill>
              </a:defRPr>
            </a:pPr>
            <a:r>
              <a:t>• Included work</a:t>
            </a:r>
          </a:p>
          <a:p>
            <a:pPr>
              <a:defRPr sz="2000">
                <a:solidFill>
                  <a:srgbClr val="3C3C3C"/>
                </a:solidFill>
              </a:defRPr>
            </a:pPr>
            <a:r>
              <a:t>• Exclusions</a:t>
            </a:r>
          </a:p>
          <a:p>
            <a:pPr>
              <a:defRPr sz="2000">
                <a:solidFill>
                  <a:srgbClr val="3C3C3C"/>
                </a:solidFill>
              </a:defRPr>
            </a:pPr>
            <a:r>
              <a:t>• Assumptions</a:t>
            </a:r>
          </a:p>
          <a:p>
            <a:pPr>
              <a:defRPr sz="2000">
                <a:solidFill>
                  <a:srgbClr val="3C3C3C"/>
                </a:solidFill>
              </a:defRPr>
            </a:pPr>
            <a:r>
              <a:t>• Constraints</a:t>
            </a:r>
          </a:p>
          <a:p>
            <a:pPr>
              <a:defRPr sz="2000">
                <a:solidFill>
                  <a:srgbClr val="3C3C3C"/>
                </a:solidFill>
              </a:defRPr>
            </a:pPr>
            <a:r>
              <a:t>• Deliverables</a:t>
            </a:r>
          </a:p>
        </p:txBody>
      </p:sp>
      <p:sp>
        <p:nvSpPr>
          <p:cNvPr id="6" name="Rounded Rectangle 5"/>
          <p:cNvSpPr/>
          <p:nvPr/>
        </p:nvSpPr>
        <p:spPr>
          <a:xfrm>
            <a:off x="7498079" y="868680"/>
            <a:ext cx="4206240" cy="5303520"/>
          </a:xfrm>
          <a:prstGeom prst="roundRect">
            <a:avLst/>
          </a:prstGeom>
          <a:solidFill>
            <a:srgbClr val="E8EEF8"/>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Scope boundary diagram</a:t>
            </a:r>
            <a:br/>
            <a:br/>
            <a:r>
              <a:t>Insert project photos,</a:t>
            </a:r>
            <a:br/>
            <a:r>
              <a:t>GIS maps, site plans,</a:t>
            </a:r>
            <a:br/>
            <a:r>
              <a:t>flowcharts, tables,</a:t>
            </a:r>
            <a:br/>
            <a:r>
              <a:t>or engineering figures.</a:t>
            </a:r>
          </a:p>
        </p:txBody>
      </p:sp>
      <p:sp>
        <p:nvSpPr>
          <p:cNvPr id="7" name="TextBox 6"/>
          <p:cNvSpPr txBox="1"/>
          <p:nvPr/>
        </p:nvSpPr>
        <p:spPr>
          <a:xfrm>
            <a:off x="411480" y="6400800"/>
            <a:ext cx="10972800" cy="182880"/>
          </a:xfrm>
          <a:prstGeom prst="rect">
            <a:avLst/>
          </a:prstGeom>
          <a:noFill/>
        </p:spPr>
        <p:txBody>
          <a:bodyPr wrap="none">
            <a:spAutoFit/>
          </a:bodyPr>
          <a:lstStyle/>
          <a:p>
            <a:pPr>
              <a:defRPr sz="1000">
                <a:solidFill>
                  <a:srgbClr val="3C3C3C"/>
                </a:solidFill>
              </a:defRPr>
            </a:pPr>
            <a:r>
              <a:t>CEGR 493 Capstone II Final Oral Defense • Part I • Morgan State University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0F2850"/>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40080"/>
            <a:ext cx="12191695" cy="45720"/>
          </a:xfrm>
          <a:prstGeom prst="rect">
            <a:avLst/>
          </a:prstGeom>
          <a:solidFill>
            <a:srgbClr val="C99B2D"/>
          </a:solidFill>
          <a:ln>
            <a:solidFill>
              <a:srgbClr val="C99B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11480" y="109728"/>
            <a:ext cx="10972800" cy="365760"/>
          </a:xfrm>
          <a:prstGeom prst="rect">
            <a:avLst/>
          </a:prstGeom>
          <a:noFill/>
        </p:spPr>
        <p:txBody>
          <a:bodyPr wrap="none">
            <a:spAutoFit/>
          </a:bodyPr>
          <a:lstStyle/>
          <a:p>
            <a:pPr>
              <a:defRPr sz="3000" b="1">
                <a:solidFill>
                  <a:srgbClr val="FFFFFF"/>
                </a:solidFill>
              </a:defRPr>
            </a:pPr>
            <a:r>
              <a:t>Existing Conditions</a:t>
            </a:r>
          </a:p>
        </p:txBody>
      </p:sp>
      <p:sp>
        <p:nvSpPr>
          <p:cNvPr id="5" name="TextBox 4"/>
          <p:cNvSpPr txBox="1"/>
          <p:nvPr/>
        </p:nvSpPr>
        <p:spPr>
          <a:xfrm>
            <a:off x="502920" y="868680"/>
            <a:ext cx="6675120" cy="5303520"/>
          </a:xfrm>
          <a:prstGeom prst="rect">
            <a:avLst/>
          </a:prstGeom>
          <a:noFill/>
        </p:spPr>
        <p:txBody>
          <a:bodyPr wrap="none">
            <a:spAutoFit/>
          </a:bodyPr>
          <a:lstStyle/>
          <a:p>
            <a:pPr>
              <a:defRPr sz="2000">
                <a:solidFill>
                  <a:srgbClr val="3C3C3C"/>
                </a:solidFill>
              </a:defRPr>
            </a:pPr>
            <a:r>
              <a:t>• Describe existing infrastructure/site.</a:t>
            </a:r>
          </a:p>
          <a:p>
            <a:pPr>
              <a:defRPr sz="2000">
                <a:solidFill>
                  <a:srgbClr val="3C3C3C"/>
                </a:solidFill>
              </a:defRPr>
            </a:pPr>
            <a:r>
              <a:t>• Present surveys and existing drawings.</a:t>
            </a:r>
          </a:p>
          <a:p>
            <a:pPr>
              <a:defRPr sz="2000">
                <a:solidFill>
                  <a:srgbClr val="3C3C3C"/>
                </a:solidFill>
              </a:defRPr>
            </a:pPr>
            <a:r>
              <a:t>• Identify deficiencies and opportunities.</a:t>
            </a:r>
          </a:p>
        </p:txBody>
      </p:sp>
      <p:sp>
        <p:nvSpPr>
          <p:cNvPr id="6" name="Rounded Rectangle 5"/>
          <p:cNvSpPr/>
          <p:nvPr/>
        </p:nvSpPr>
        <p:spPr>
          <a:xfrm>
            <a:off x="7498079" y="868680"/>
            <a:ext cx="4206240" cy="5303520"/>
          </a:xfrm>
          <a:prstGeom prst="roundRect">
            <a:avLst/>
          </a:prstGeom>
          <a:solidFill>
            <a:srgbClr val="E8EEF8"/>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Existing condition photos &amp; plans</a:t>
            </a:r>
            <a:br/>
            <a:br/>
            <a:r>
              <a:t>Insert project photos,</a:t>
            </a:r>
            <a:br/>
            <a:r>
              <a:t>GIS maps, site plans,</a:t>
            </a:r>
            <a:br/>
            <a:r>
              <a:t>flowcharts, tables,</a:t>
            </a:r>
            <a:br/>
            <a:r>
              <a:t>or engineering figures.</a:t>
            </a:r>
          </a:p>
        </p:txBody>
      </p:sp>
      <p:sp>
        <p:nvSpPr>
          <p:cNvPr id="7" name="TextBox 6"/>
          <p:cNvSpPr txBox="1"/>
          <p:nvPr/>
        </p:nvSpPr>
        <p:spPr>
          <a:xfrm>
            <a:off x="411480" y="6400800"/>
            <a:ext cx="10972800" cy="182880"/>
          </a:xfrm>
          <a:prstGeom prst="rect">
            <a:avLst/>
          </a:prstGeom>
          <a:noFill/>
        </p:spPr>
        <p:txBody>
          <a:bodyPr wrap="none">
            <a:spAutoFit/>
          </a:bodyPr>
          <a:lstStyle/>
          <a:p>
            <a:pPr>
              <a:defRPr sz="1000">
                <a:solidFill>
                  <a:srgbClr val="3C3C3C"/>
                </a:solidFill>
              </a:defRPr>
            </a:pPr>
            <a:r>
              <a:t>CEGR 493 Capstone II Final Oral Defense • Part I • Morgan State University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0F2850"/>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40080"/>
            <a:ext cx="12191695" cy="45720"/>
          </a:xfrm>
          <a:prstGeom prst="rect">
            <a:avLst/>
          </a:prstGeom>
          <a:solidFill>
            <a:srgbClr val="C99B2D"/>
          </a:solidFill>
          <a:ln>
            <a:solidFill>
              <a:srgbClr val="C99B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11480" y="109728"/>
            <a:ext cx="10972800" cy="365760"/>
          </a:xfrm>
          <a:prstGeom prst="rect">
            <a:avLst/>
          </a:prstGeom>
          <a:noFill/>
        </p:spPr>
        <p:txBody>
          <a:bodyPr wrap="none">
            <a:spAutoFit/>
          </a:bodyPr>
          <a:lstStyle/>
          <a:p>
            <a:pPr>
              <a:defRPr sz="3000" b="1">
                <a:solidFill>
                  <a:srgbClr val="FFFFFF"/>
                </a:solidFill>
              </a:defRPr>
            </a:pPr>
            <a:r>
              <a:t>Data Collection &amp; Existing Data</a:t>
            </a:r>
          </a:p>
        </p:txBody>
      </p:sp>
      <p:sp>
        <p:nvSpPr>
          <p:cNvPr id="5" name="TextBox 4"/>
          <p:cNvSpPr txBox="1"/>
          <p:nvPr/>
        </p:nvSpPr>
        <p:spPr>
          <a:xfrm>
            <a:off x="502920" y="868680"/>
            <a:ext cx="6675120" cy="5303520"/>
          </a:xfrm>
          <a:prstGeom prst="rect">
            <a:avLst/>
          </a:prstGeom>
          <a:noFill/>
        </p:spPr>
        <p:txBody>
          <a:bodyPr wrap="none">
            <a:spAutoFit/>
          </a:bodyPr>
          <a:lstStyle/>
          <a:p>
            <a:pPr>
              <a:defRPr sz="2000">
                <a:solidFill>
                  <a:srgbClr val="3C3C3C"/>
                </a:solidFill>
              </a:defRPr>
            </a:pPr>
            <a:r>
              <a:t>• Survey data</a:t>
            </a:r>
          </a:p>
          <a:p>
            <a:pPr>
              <a:defRPr sz="2000">
                <a:solidFill>
                  <a:srgbClr val="3C3C3C"/>
                </a:solidFill>
              </a:defRPr>
            </a:pPr>
            <a:r>
              <a:t>• Field measurements</a:t>
            </a:r>
          </a:p>
          <a:p>
            <a:pPr>
              <a:defRPr sz="2000">
                <a:solidFill>
                  <a:srgbClr val="3C3C3C"/>
                </a:solidFill>
              </a:defRPr>
            </a:pPr>
            <a:r>
              <a:t>• Laboratory data</a:t>
            </a:r>
          </a:p>
          <a:p>
            <a:pPr>
              <a:defRPr sz="2000">
                <a:solidFill>
                  <a:srgbClr val="3C3C3C"/>
                </a:solidFill>
              </a:defRPr>
            </a:pPr>
            <a:r>
              <a:t>• GIS/CAD/BIM</a:t>
            </a:r>
          </a:p>
          <a:p>
            <a:pPr>
              <a:defRPr sz="2000">
                <a:solidFill>
                  <a:srgbClr val="3C3C3C"/>
                </a:solidFill>
              </a:defRPr>
            </a:pPr>
            <a:r>
              <a:t>• Agency datasets</a:t>
            </a:r>
          </a:p>
        </p:txBody>
      </p:sp>
      <p:sp>
        <p:nvSpPr>
          <p:cNvPr id="6" name="Rounded Rectangle 5"/>
          <p:cNvSpPr/>
          <p:nvPr/>
        </p:nvSpPr>
        <p:spPr>
          <a:xfrm>
            <a:off x="7498079" y="868680"/>
            <a:ext cx="4206240" cy="5303520"/>
          </a:xfrm>
          <a:prstGeom prst="roundRect">
            <a:avLst/>
          </a:prstGeom>
          <a:solidFill>
            <a:srgbClr val="E8EEF8"/>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Maps, tables &amp; field photos</a:t>
            </a:r>
            <a:br/>
            <a:br/>
            <a:r>
              <a:t>Insert project photos,</a:t>
            </a:r>
            <a:br/>
            <a:r>
              <a:t>GIS maps, site plans,</a:t>
            </a:r>
            <a:br/>
            <a:r>
              <a:t>flowcharts, tables,</a:t>
            </a:r>
            <a:br/>
            <a:r>
              <a:t>or engineering figures.</a:t>
            </a:r>
          </a:p>
        </p:txBody>
      </p:sp>
      <p:sp>
        <p:nvSpPr>
          <p:cNvPr id="7" name="TextBox 6"/>
          <p:cNvSpPr txBox="1"/>
          <p:nvPr/>
        </p:nvSpPr>
        <p:spPr>
          <a:xfrm>
            <a:off x="411480" y="6400800"/>
            <a:ext cx="10972800" cy="182880"/>
          </a:xfrm>
          <a:prstGeom prst="rect">
            <a:avLst/>
          </a:prstGeom>
          <a:noFill/>
        </p:spPr>
        <p:txBody>
          <a:bodyPr wrap="none">
            <a:spAutoFit/>
          </a:bodyPr>
          <a:lstStyle/>
          <a:p>
            <a:pPr>
              <a:defRPr sz="1000">
                <a:solidFill>
                  <a:srgbClr val="3C3C3C"/>
                </a:solidFill>
              </a:defRPr>
            </a:pPr>
            <a:r>
              <a:t>CEGR 493 Capstone II Final Oral Defense • Part I • Morgan State University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0F2850"/>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40080"/>
            <a:ext cx="12191695" cy="45720"/>
          </a:xfrm>
          <a:prstGeom prst="rect">
            <a:avLst/>
          </a:prstGeom>
          <a:solidFill>
            <a:srgbClr val="C99B2D"/>
          </a:solidFill>
          <a:ln>
            <a:solidFill>
              <a:srgbClr val="C99B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11480" y="109728"/>
            <a:ext cx="10972800" cy="365760"/>
          </a:xfrm>
          <a:prstGeom prst="rect">
            <a:avLst/>
          </a:prstGeom>
          <a:noFill/>
        </p:spPr>
        <p:txBody>
          <a:bodyPr wrap="none">
            <a:spAutoFit/>
          </a:bodyPr>
          <a:lstStyle/>
          <a:p>
            <a:pPr>
              <a:defRPr sz="3000" b="1">
                <a:solidFill>
                  <a:srgbClr val="FFFFFF"/>
                </a:solidFill>
              </a:defRPr>
            </a:pPr>
            <a:r>
              <a:t>Data Processing &amp; Quality Assurance</a:t>
            </a:r>
          </a:p>
        </p:txBody>
      </p:sp>
      <p:sp>
        <p:nvSpPr>
          <p:cNvPr id="5" name="TextBox 4"/>
          <p:cNvSpPr txBox="1"/>
          <p:nvPr/>
        </p:nvSpPr>
        <p:spPr>
          <a:xfrm>
            <a:off x="502920" y="868680"/>
            <a:ext cx="6675120" cy="5303520"/>
          </a:xfrm>
          <a:prstGeom prst="rect">
            <a:avLst/>
          </a:prstGeom>
          <a:noFill/>
        </p:spPr>
        <p:txBody>
          <a:bodyPr wrap="none">
            <a:spAutoFit/>
          </a:bodyPr>
          <a:lstStyle/>
          <a:p>
            <a:pPr>
              <a:defRPr sz="2000">
                <a:solidFill>
                  <a:srgbClr val="3C3C3C"/>
                </a:solidFill>
              </a:defRPr>
            </a:pPr>
            <a:r>
              <a:t>• Data cleaning</a:t>
            </a:r>
          </a:p>
          <a:p>
            <a:pPr>
              <a:defRPr sz="2000">
                <a:solidFill>
                  <a:srgbClr val="3C3C3C"/>
                </a:solidFill>
              </a:defRPr>
            </a:pPr>
            <a:r>
              <a:t>• Validation</a:t>
            </a:r>
          </a:p>
          <a:p>
            <a:pPr>
              <a:defRPr sz="2000">
                <a:solidFill>
                  <a:srgbClr val="3C3C3C"/>
                </a:solidFill>
              </a:defRPr>
            </a:pPr>
            <a:r>
              <a:t>• Coordinate systems</a:t>
            </a:r>
          </a:p>
          <a:p>
            <a:pPr>
              <a:defRPr sz="2000">
                <a:solidFill>
                  <a:srgbClr val="3C3C3C"/>
                </a:solidFill>
              </a:defRPr>
            </a:pPr>
            <a:r>
              <a:t>• QA/QC procedures</a:t>
            </a:r>
          </a:p>
          <a:p>
            <a:pPr>
              <a:defRPr sz="2000">
                <a:solidFill>
                  <a:srgbClr val="3C3C3C"/>
                </a:solidFill>
              </a:defRPr>
            </a:pPr>
            <a:r>
              <a:t>• Database preparation</a:t>
            </a:r>
          </a:p>
        </p:txBody>
      </p:sp>
      <p:sp>
        <p:nvSpPr>
          <p:cNvPr id="6" name="Rounded Rectangle 5"/>
          <p:cNvSpPr/>
          <p:nvPr/>
        </p:nvSpPr>
        <p:spPr>
          <a:xfrm>
            <a:off x="7498079" y="868680"/>
            <a:ext cx="4206240" cy="5303520"/>
          </a:xfrm>
          <a:prstGeom prst="roundRect">
            <a:avLst/>
          </a:prstGeom>
          <a:solidFill>
            <a:srgbClr val="E8EEF8"/>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Workflow diagram</a:t>
            </a:r>
            <a:br/>
            <a:br/>
            <a:r>
              <a:t>Insert project photos,</a:t>
            </a:r>
            <a:br/>
            <a:r>
              <a:t>GIS maps, site plans,</a:t>
            </a:r>
            <a:br/>
            <a:r>
              <a:t>flowcharts, tables,</a:t>
            </a:r>
            <a:br/>
            <a:r>
              <a:t>or engineering figures.</a:t>
            </a:r>
          </a:p>
        </p:txBody>
      </p:sp>
      <p:sp>
        <p:nvSpPr>
          <p:cNvPr id="7" name="TextBox 6"/>
          <p:cNvSpPr txBox="1"/>
          <p:nvPr/>
        </p:nvSpPr>
        <p:spPr>
          <a:xfrm>
            <a:off x="411480" y="6400800"/>
            <a:ext cx="10972800" cy="182880"/>
          </a:xfrm>
          <a:prstGeom prst="rect">
            <a:avLst/>
          </a:prstGeom>
          <a:noFill/>
        </p:spPr>
        <p:txBody>
          <a:bodyPr wrap="none">
            <a:spAutoFit/>
          </a:bodyPr>
          <a:lstStyle/>
          <a:p>
            <a:pPr>
              <a:defRPr sz="1000">
                <a:solidFill>
                  <a:srgbClr val="3C3C3C"/>
                </a:solidFill>
              </a:defRPr>
            </a:pPr>
            <a:r>
              <a:t>CEGR 493 Capstone II Final Oral Defense • Part I • Morgan State University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0F2850"/>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40080"/>
            <a:ext cx="12191695" cy="45720"/>
          </a:xfrm>
          <a:prstGeom prst="rect">
            <a:avLst/>
          </a:prstGeom>
          <a:solidFill>
            <a:srgbClr val="C99B2D"/>
          </a:solidFill>
          <a:ln>
            <a:solidFill>
              <a:srgbClr val="C99B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11480" y="109728"/>
            <a:ext cx="10972800" cy="365760"/>
          </a:xfrm>
          <a:prstGeom prst="rect">
            <a:avLst/>
          </a:prstGeom>
          <a:noFill/>
        </p:spPr>
        <p:txBody>
          <a:bodyPr wrap="none">
            <a:spAutoFit/>
          </a:bodyPr>
          <a:lstStyle/>
          <a:p>
            <a:pPr>
              <a:defRPr sz="3000" b="1">
                <a:solidFill>
                  <a:srgbClr val="FFFFFF"/>
                </a:solidFill>
              </a:defRPr>
            </a:pPr>
            <a:r>
              <a:t>Technical Implementation Overview</a:t>
            </a:r>
          </a:p>
        </p:txBody>
      </p:sp>
      <p:sp>
        <p:nvSpPr>
          <p:cNvPr id="5" name="TextBox 4"/>
          <p:cNvSpPr txBox="1"/>
          <p:nvPr/>
        </p:nvSpPr>
        <p:spPr>
          <a:xfrm>
            <a:off x="502920" y="868680"/>
            <a:ext cx="6675120" cy="5303520"/>
          </a:xfrm>
          <a:prstGeom prst="rect">
            <a:avLst/>
          </a:prstGeom>
          <a:noFill/>
        </p:spPr>
        <p:txBody>
          <a:bodyPr wrap="none">
            <a:spAutoFit/>
          </a:bodyPr>
          <a:lstStyle/>
          <a:p>
            <a:pPr>
              <a:defRPr sz="2000">
                <a:solidFill>
                  <a:srgbClr val="3C3C3C"/>
                </a:solidFill>
              </a:defRPr>
            </a:pPr>
            <a:r>
              <a:t>• Overall engineering workflow</a:t>
            </a:r>
          </a:p>
          <a:p>
            <a:pPr>
              <a:defRPr sz="2000">
                <a:solidFill>
                  <a:srgbClr val="3C3C3C"/>
                </a:solidFill>
              </a:defRPr>
            </a:pPr>
            <a:r>
              <a:t>• Project phases</a:t>
            </a:r>
          </a:p>
          <a:p>
            <a:pPr>
              <a:defRPr sz="2000">
                <a:solidFill>
                  <a:srgbClr val="3C3C3C"/>
                </a:solidFill>
              </a:defRPr>
            </a:pPr>
            <a:r>
              <a:t>• Software tools</a:t>
            </a:r>
          </a:p>
          <a:p>
            <a:pPr>
              <a:defRPr sz="2000">
                <a:solidFill>
                  <a:srgbClr val="3C3C3C"/>
                </a:solidFill>
              </a:defRPr>
            </a:pPr>
            <a:r>
              <a:t>• Validation strategy</a:t>
            </a:r>
          </a:p>
        </p:txBody>
      </p:sp>
      <p:sp>
        <p:nvSpPr>
          <p:cNvPr id="6" name="Rounded Rectangle 5"/>
          <p:cNvSpPr/>
          <p:nvPr/>
        </p:nvSpPr>
        <p:spPr>
          <a:xfrm>
            <a:off x="7498079" y="868680"/>
            <a:ext cx="4206240" cy="5303520"/>
          </a:xfrm>
          <a:prstGeom prst="roundRect">
            <a:avLst/>
          </a:prstGeom>
          <a:solidFill>
            <a:srgbClr val="E8EEF8"/>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Engineering workflow</a:t>
            </a:r>
            <a:br/>
            <a:br/>
            <a:r>
              <a:t>Insert project photos,</a:t>
            </a:r>
            <a:br/>
            <a:r>
              <a:t>GIS maps, site plans,</a:t>
            </a:r>
            <a:br/>
            <a:r>
              <a:t>flowcharts, tables,</a:t>
            </a:r>
            <a:br/>
            <a:r>
              <a:t>or engineering figures.</a:t>
            </a:r>
          </a:p>
        </p:txBody>
      </p:sp>
      <p:sp>
        <p:nvSpPr>
          <p:cNvPr id="7" name="TextBox 6"/>
          <p:cNvSpPr txBox="1"/>
          <p:nvPr/>
        </p:nvSpPr>
        <p:spPr>
          <a:xfrm>
            <a:off x="411480" y="6400800"/>
            <a:ext cx="10972800" cy="182880"/>
          </a:xfrm>
          <a:prstGeom prst="rect">
            <a:avLst/>
          </a:prstGeom>
          <a:noFill/>
        </p:spPr>
        <p:txBody>
          <a:bodyPr wrap="none">
            <a:spAutoFit/>
          </a:bodyPr>
          <a:lstStyle/>
          <a:p>
            <a:pPr>
              <a:defRPr sz="1000">
                <a:solidFill>
                  <a:srgbClr val="3C3C3C"/>
                </a:solidFill>
              </a:defRPr>
            </a:pPr>
            <a:r>
              <a:t>CEGR 493 Capstone II Final Oral Defense • Part I • Morgan State University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0F2850"/>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40080"/>
            <a:ext cx="12191695" cy="45720"/>
          </a:xfrm>
          <a:prstGeom prst="rect">
            <a:avLst/>
          </a:prstGeom>
          <a:solidFill>
            <a:srgbClr val="C99B2D"/>
          </a:solidFill>
          <a:ln>
            <a:solidFill>
              <a:srgbClr val="C99B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11480" y="109728"/>
            <a:ext cx="10972800" cy="365760"/>
          </a:xfrm>
          <a:prstGeom prst="rect">
            <a:avLst/>
          </a:prstGeom>
          <a:noFill/>
        </p:spPr>
        <p:txBody>
          <a:bodyPr wrap="none">
            <a:spAutoFit/>
          </a:bodyPr>
          <a:lstStyle/>
          <a:p>
            <a:pPr>
              <a:defRPr sz="3000" b="1">
                <a:solidFill>
                  <a:srgbClr val="FFFFFF"/>
                </a:solidFill>
              </a:defRPr>
            </a:pPr>
            <a:r>
              <a:t>Codes, Standards &amp; Design Basis</a:t>
            </a:r>
          </a:p>
        </p:txBody>
      </p:sp>
      <p:sp>
        <p:nvSpPr>
          <p:cNvPr id="5" name="TextBox 4"/>
          <p:cNvSpPr txBox="1"/>
          <p:nvPr/>
        </p:nvSpPr>
        <p:spPr>
          <a:xfrm>
            <a:off x="502920" y="868680"/>
            <a:ext cx="6675120" cy="5303520"/>
          </a:xfrm>
          <a:prstGeom prst="rect">
            <a:avLst/>
          </a:prstGeom>
          <a:noFill/>
        </p:spPr>
        <p:txBody>
          <a:bodyPr wrap="none">
            <a:spAutoFit/>
          </a:bodyPr>
          <a:lstStyle/>
          <a:p>
            <a:pPr>
              <a:defRPr sz="2000">
                <a:solidFill>
                  <a:srgbClr val="3C3C3C"/>
                </a:solidFill>
              </a:defRPr>
            </a:pPr>
            <a:r>
              <a:t>• Applicable codes (AISC, ACI, AASHTO, ASCE, ASTM, etc.)</a:t>
            </a:r>
          </a:p>
          <a:p>
            <a:pPr>
              <a:defRPr sz="2000">
                <a:solidFill>
                  <a:srgbClr val="3C3C3C"/>
                </a:solidFill>
              </a:defRPr>
            </a:pPr>
            <a:r>
              <a:t>• Design assumptions</a:t>
            </a:r>
          </a:p>
          <a:p>
            <a:pPr>
              <a:defRPr sz="2000">
                <a:solidFill>
                  <a:srgbClr val="3C3C3C"/>
                </a:solidFill>
              </a:defRPr>
            </a:pPr>
            <a:r>
              <a:t>• Material properties</a:t>
            </a:r>
          </a:p>
          <a:p>
            <a:pPr>
              <a:defRPr sz="2000">
                <a:solidFill>
                  <a:srgbClr val="3C3C3C"/>
                </a:solidFill>
              </a:defRPr>
            </a:pPr>
            <a:r>
              <a:t>• Load criteria</a:t>
            </a:r>
          </a:p>
        </p:txBody>
      </p:sp>
      <p:sp>
        <p:nvSpPr>
          <p:cNvPr id="6" name="Rounded Rectangle 5"/>
          <p:cNvSpPr/>
          <p:nvPr/>
        </p:nvSpPr>
        <p:spPr>
          <a:xfrm>
            <a:off x="7498079" y="868680"/>
            <a:ext cx="4206240" cy="5303520"/>
          </a:xfrm>
          <a:prstGeom prst="roundRect">
            <a:avLst/>
          </a:prstGeom>
          <a:solidFill>
            <a:srgbClr val="E8EEF8"/>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Standards matrix</a:t>
            </a:r>
            <a:br/>
            <a:br/>
            <a:r>
              <a:t>Insert project photos,</a:t>
            </a:r>
            <a:br/>
            <a:r>
              <a:t>GIS maps, site plans,</a:t>
            </a:r>
            <a:br/>
            <a:r>
              <a:t>flowcharts, tables,</a:t>
            </a:r>
            <a:br/>
            <a:r>
              <a:t>or engineering figures.</a:t>
            </a:r>
          </a:p>
        </p:txBody>
      </p:sp>
      <p:sp>
        <p:nvSpPr>
          <p:cNvPr id="7" name="TextBox 6"/>
          <p:cNvSpPr txBox="1"/>
          <p:nvPr/>
        </p:nvSpPr>
        <p:spPr>
          <a:xfrm>
            <a:off x="411480" y="6400800"/>
            <a:ext cx="10972800" cy="182880"/>
          </a:xfrm>
          <a:prstGeom prst="rect">
            <a:avLst/>
          </a:prstGeom>
          <a:noFill/>
        </p:spPr>
        <p:txBody>
          <a:bodyPr wrap="none">
            <a:spAutoFit/>
          </a:bodyPr>
          <a:lstStyle/>
          <a:p>
            <a:pPr>
              <a:defRPr sz="1000">
                <a:solidFill>
                  <a:srgbClr val="3C3C3C"/>
                </a:solidFill>
              </a:defRPr>
            </a:pPr>
            <a:r>
              <a:t>CEGR 493 Capstone II Final Oral Defense • Part I • Morgan State University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0F2850"/>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40080"/>
            <a:ext cx="12191695" cy="45720"/>
          </a:xfrm>
          <a:prstGeom prst="rect">
            <a:avLst/>
          </a:prstGeom>
          <a:solidFill>
            <a:srgbClr val="C99B2D"/>
          </a:solidFill>
          <a:ln>
            <a:solidFill>
              <a:srgbClr val="C99B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11480" y="109728"/>
            <a:ext cx="10972800" cy="365760"/>
          </a:xfrm>
          <a:prstGeom prst="rect">
            <a:avLst/>
          </a:prstGeom>
          <a:noFill/>
        </p:spPr>
        <p:txBody>
          <a:bodyPr wrap="none">
            <a:spAutoFit/>
          </a:bodyPr>
          <a:lstStyle/>
          <a:p>
            <a:pPr>
              <a:defRPr sz="3000" b="1">
                <a:solidFill>
                  <a:srgbClr val="FFFFFF"/>
                </a:solidFill>
              </a:defRPr>
            </a:pPr>
            <a:r>
              <a:t>Part I Summary</a:t>
            </a:r>
          </a:p>
        </p:txBody>
      </p:sp>
      <p:sp>
        <p:nvSpPr>
          <p:cNvPr id="5" name="TextBox 4"/>
          <p:cNvSpPr txBox="1"/>
          <p:nvPr/>
        </p:nvSpPr>
        <p:spPr>
          <a:xfrm>
            <a:off x="502920" y="868680"/>
            <a:ext cx="6675120" cy="5303520"/>
          </a:xfrm>
          <a:prstGeom prst="rect">
            <a:avLst/>
          </a:prstGeom>
          <a:noFill/>
        </p:spPr>
        <p:txBody>
          <a:bodyPr wrap="none">
            <a:spAutoFit/>
          </a:bodyPr>
          <a:lstStyle/>
          <a:p>
            <a:pPr>
              <a:defRPr sz="2000">
                <a:solidFill>
                  <a:srgbClr val="3C3C3C"/>
                </a:solidFill>
              </a:defRPr>
            </a:pPr>
            <a:r>
              <a:t>• Summarize project foundation.</a:t>
            </a:r>
          </a:p>
          <a:p>
            <a:pPr>
              <a:defRPr sz="2000">
                <a:solidFill>
                  <a:srgbClr val="3C3C3C"/>
                </a:solidFill>
              </a:defRPr>
            </a:pPr>
            <a:r>
              <a:t>• Transition to engineering analysis and design (Part II).</a:t>
            </a:r>
          </a:p>
        </p:txBody>
      </p:sp>
      <p:sp>
        <p:nvSpPr>
          <p:cNvPr id="6" name="Rounded Rectangle 5"/>
          <p:cNvSpPr/>
          <p:nvPr/>
        </p:nvSpPr>
        <p:spPr>
          <a:xfrm>
            <a:off x="7498079" y="868680"/>
            <a:ext cx="4206240" cy="5303520"/>
          </a:xfrm>
          <a:prstGeom prst="roundRect">
            <a:avLst/>
          </a:prstGeom>
          <a:solidFill>
            <a:srgbClr val="E8EEF8"/>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Bridge to Part II</a:t>
            </a:r>
            <a:br/>
            <a:br/>
            <a:r>
              <a:t>Insert project photos,</a:t>
            </a:r>
            <a:br/>
            <a:r>
              <a:t>GIS maps, site plans,</a:t>
            </a:r>
            <a:br/>
            <a:r>
              <a:t>flowcharts, tables,</a:t>
            </a:r>
            <a:br/>
            <a:r>
              <a:t>or engineering figures.</a:t>
            </a:r>
          </a:p>
        </p:txBody>
      </p:sp>
      <p:sp>
        <p:nvSpPr>
          <p:cNvPr id="7" name="TextBox 6"/>
          <p:cNvSpPr txBox="1"/>
          <p:nvPr/>
        </p:nvSpPr>
        <p:spPr>
          <a:xfrm>
            <a:off x="411480" y="6400800"/>
            <a:ext cx="10972800" cy="182880"/>
          </a:xfrm>
          <a:prstGeom prst="rect">
            <a:avLst/>
          </a:prstGeom>
          <a:noFill/>
        </p:spPr>
        <p:txBody>
          <a:bodyPr wrap="none">
            <a:spAutoFit/>
          </a:bodyPr>
          <a:lstStyle/>
          <a:p>
            <a:pPr>
              <a:defRPr sz="1000">
                <a:solidFill>
                  <a:srgbClr val="3C3C3C"/>
                </a:solidFill>
              </a:defRPr>
            </a:pPr>
            <a:r>
              <a:t>CEGR 493 Capstone II Final Oral Defense • Part I • Morgan State University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8F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0F2850"/>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40080"/>
            <a:ext cx="12191695" cy="45720"/>
          </a:xfrm>
          <a:prstGeom prst="rect">
            <a:avLst/>
          </a:prstGeom>
          <a:solidFill>
            <a:srgbClr val="C99B2D"/>
          </a:solidFill>
          <a:ln>
            <a:solidFill>
              <a:srgbClr val="C99B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11480" y="91440"/>
            <a:ext cx="10972800" cy="365760"/>
          </a:xfrm>
          <a:prstGeom prst="rect">
            <a:avLst/>
          </a:prstGeom>
          <a:noFill/>
        </p:spPr>
        <p:txBody>
          <a:bodyPr wrap="none">
            <a:spAutoFit/>
          </a:bodyPr>
          <a:lstStyle/>
          <a:p>
            <a:pPr>
              <a:defRPr sz="3000" b="1">
                <a:solidFill>
                  <a:srgbClr val="FFFFFF"/>
                </a:solidFill>
              </a:defRPr>
            </a:pPr>
            <a:r>
              <a:t>Engineering Analysis Framework</a:t>
            </a:r>
          </a:p>
        </p:txBody>
      </p:sp>
      <p:sp>
        <p:nvSpPr>
          <p:cNvPr id="5" name="TextBox 4"/>
          <p:cNvSpPr txBox="1"/>
          <p:nvPr/>
        </p:nvSpPr>
        <p:spPr>
          <a:xfrm>
            <a:off x="457200" y="868680"/>
            <a:ext cx="6838950" cy="1631216"/>
          </a:xfrm>
          <a:prstGeom prst="rect">
            <a:avLst/>
          </a:prstGeom>
          <a:noFill/>
        </p:spPr>
        <p:txBody>
          <a:bodyPr wrap="square">
            <a:spAutoFit/>
          </a:bodyPr>
          <a:lstStyle/>
          <a:p>
            <a:pPr>
              <a:defRPr sz="2000">
                <a:solidFill>
                  <a:srgbClr val="3C3C3C"/>
                </a:solidFill>
              </a:defRPr>
            </a:pPr>
            <a:r>
              <a:rPr dirty="0"/>
              <a:t>• Present governing loads, forces, demand parameters and engineering assumptions.</a:t>
            </a:r>
          </a:p>
          <a:p>
            <a:pPr>
              <a:defRPr sz="2000">
                <a:solidFill>
                  <a:srgbClr val="3C3C3C"/>
                </a:solidFill>
              </a:defRPr>
            </a:pPr>
            <a:r>
              <a:rPr dirty="0"/>
              <a:t>• Identify applicable codes and standards.</a:t>
            </a:r>
          </a:p>
          <a:p>
            <a:pPr>
              <a:defRPr sz="2000">
                <a:solidFill>
                  <a:srgbClr val="3C3C3C"/>
                </a:solidFill>
              </a:defRPr>
            </a:pPr>
            <a:r>
              <a:rPr dirty="0"/>
              <a:t>• Summarize analysis workflow from inputs to outputs.</a:t>
            </a:r>
          </a:p>
          <a:p>
            <a:pPr>
              <a:defRPr sz="2000">
                <a:solidFill>
                  <a:srgbClr val="3C3C3C"/>
                </a:solidFill>
              </a:defRPr>
            </a:pPr>
            <a:r>
              <a:rPr dirty="0"/>
              <a:t>• Introduce software used and hand-calculation verification.</a:t>
            </a:r>
          </a:p>
        </p:txBody>
      </p:sp>
      <p:sp>
        <p:nvSpPr>
          <p:cNvPr id="6" name="Rounded Rectangle 5"/>
          <p:cNvSpPr/>
          <p:nvPr/>
        </p:nvSpPr>
        <p:spPr>
          <a:xfrm>
            <a:off x="7498079" y="868680"/>
            <a:ext cx="4206240" cy="5303520"/>
          </a:xfrm>
          <a:prstGeom prst="roundRect">
            <a:avLst/>
          </a:prstGeom>
          <a:solidFill>
            <a:srgbClr val="E1EBF7"/>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Analysis workflow + software screenshot</a:t>
            </a:r>
          </a:p>
        </p:txBody>
      </p:sp>
      <p:sp>
        <p:nvSpPr>
          <p:cNvPr id="7" name="TextBox 6"/>
          <p:cNvSpPr txBox="1"/>
          <p:nvPr/>
        </p:nvSpPr>
        <p:spPr>
          <a:xfrm>
            <a:off x="411480" y="6400800"/>
            <a:ext cx="10972800" cy="182880"/>
          </a:xfrm>
          <a:prstGeom prst="rect">
            <a:avLst/>
          </a:prstGeom>
          <a:noFill/>
        </p:spPr>
        <p:txBody>
          <a:bodyPr wrap="none">
            <a:spAutoFit/>
          </a:bodyPr>
          <a:lstStyle/>
          <a:p>
            <a:pPr>
              <a:defRPr sz="1000">
                <a:solidFill>
                  <a:srgbClr val="3C3C3C"/>
                </a:solidFill>
              </a:defRPr>
            </a:pPr>
            <a:r>
              <a:t>CEGR 493 Capstone II Final Oral Defense • Part II • Morgan State University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8F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0F2850"/>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40080"/>
            <a:ext cx="12191695" cy="45720"/>
          </a:xfrm>
          <a:prstGeom prst="rect">
            <a:avLst/>
          </a:prstGeom>
          <a:solidFill>
            <a:srgbClr val="C99B2D"/>
          </a:solidFill>
          <a:ln>
            <a:solidFill>
              <a:srgbClr val="C99B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11480" y="91440"/>
            <a:ext cx="10972800" cy="365760"/>
          </a:xfrm>
          <a:prstGeom prst="rect">
            <a:avLst/>
          </a:prstGeom>
          <a:noFill/>
        </p:spPr>
        <p:txBody>
          <a:bodyPr wrap="none">
            <a:spAutoFit/>
          </a:bodyPr>
          <a:lstStyle/>
          <a:p>
            <a:pPr>
              <a:defRPr sz="3000" b="1">
                <a:solidFill>
                  <a:srgbClr val="FFFFFF"/>
                </a:solidFill>
              </a:defRPr>
            </a:pPr>
            <a:r>
              <a:t>Structural / Geotechnical / Transportation / Hydraulic Analysis</a:t>
            </a:r>
          </a:p>
        </p:txBody>
      </p:sp>
      <p:sp>
        <p:nvSpPr>
          <p:cNvPr id="5" name="TextBox 4"/>
          <p:cNvSpPr txBox="1"/>
          <p:nvPr/>
        </p:nvSpPr>
        <p:spPr>
          <a:xfrm>
            <a:off x="457200" y="868680"/>
            <a:ext cx="6675120" cy="5303520"/>
          </a:xfrm>
          <a:prstGeom prst="rect">
            <a:avLst/>
          </a:prstGeom>
          <a:noFill/>
        </p:spPr>
        <p:txBody>
          <a:bodyPr wrap="none">
            <a:spAutoFit/>
          </a:bodyPr>
          <a:lstStyle/>
          <a:p>
            <a:pPr>
              <a:defRPr sz="2000">
                <a:solidFill>
                  <a:srgbClr val="3C3C3C"/>
                </a:solidFill>
              </a:defRPr>
            </a:pPr>
            <a:r>
              <a:t>• Show discipline-specific analytical models.</a:t>
            </a:r>
          </a:p>
          <a:p>
            <a:pPr>
              <a:defRPr sz="2000">
                <a:solidFill>
                  <a:srgbClr val="3C3C3C"/>
                </a:solidFill>
              </a:defRPr>
            </a:pPr>
            <a:r>
              <a:t>• Include governing equations and boundary conditions.</a:t>
            </a:r>
          </a:p>
          <a:p>
            <a:pPr>
              <a:defRPr sz="2000">
                <a:solidFill>
                  <a:srgbClr val="3C3C3C"/>
                </a:solidFill>
              </a:defRPr>
            </a:pPr>
            <a:r>
              <a:t>• Present critical demand values and load cases.</a:t>
            </a:r>
          </a:p>
          <a:p>
            <a:pPr>
              <a:defRPr sz="2000">
                <a:solidFill>
                  <a:srgbClr val="3C3C3C"/>
                </a:solidFill>
              </a:defRPr>
            </a:pPr>
            <a:r>
              <a:t>• Discuss assumptions and limitations.</a:t>
            </a:r>
          </a:p>
        </p:txBody>
      </p:sp>
      <p:sp>
        <p:nvSpPr>
          <p:cNvPr id="6" name="Rounded Rectangle 5"/>
          <p:cNvSpPr/>
          <p:nvPr/>
        </p:nvSpPr>
        <p:spPr>
          <a:xfrm>
            <a:off x="7498079" y="868680"/>
            <a:ext cx="4206240" cy="5303520"/>
          </a:xfrm>
          <a:prstGeom prst="roundRect">
            <a:avLst/>
          </a:prstGeom>
          <a:solidFill>
            <a:srgbClr val="E1EBF7"/>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FEA model / hydraulic profile / traffic model</a:t>
            </a:r>
          </a:p>
        </p:txBody>
      </p:sp>
      <p:sp>
        <p:nvSpPr>
          <p:cNvPr id="7" name="TextBox 6"/>
          <p:cNvSpPr txBox="1"/>
          <p:nvPr/>
        </p:nvSpPr>
        <p:spPr>
          <a:xfrm>
            <a:off x="411480" y="6400800"/>
            <a:ext cx="10972800" cy="182880"/>
          </a:xfrm>
          <a:prstGeom prst="rect">
            <a:avLst/>
          </a:prstGeom>
          <a:noFill/>
        </p:spPr>
        <p:txBody>
          <a:bodyPr wrap="none">
            <a:spAutoFit/>
          </a:bodyPr>
          <a:lstStyle/>
          <a:p>
            <a:pPr>
              <a:defRPr sz="1000">
                <a:solidFill>
                  <a:srgbClr val="3C3C3C"/>
                </a:solidFill>
              </a:defRPr>
            </a:pPr>
            <a:r>
              <a:t>CEGR 493 Capstone II Final Oral Defense • Part II • Morgan State University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8F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0F2850"/>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40080"/>
            <a:ext cx="12191695" cy="45720"/>
          </a:xfrm>
          <a:prstGeom prst="rect">
            <a:avLst/>
          </a:prstGeom>
          <a:solidFill>
            <a:srgbClr val="C99B2D"/>
          </a:solidFill>
          <a:ln>
            <a:solidFill>
              <a:srgbClr val="C99B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11480" y="91440"/>
            <a:ext cx="10972800" cy="365760"/>
          </a:xfrm>
          <a:prstGeom prst="rect">
            <a:avLst/>
          </a:prstGeom>
          <a:noFill/>
        </p:spPr>
        <p:txBody>
          <a:bodyPr wrap="none">
            <a:spAutoFit/>
          </a:bodyPr>
          <a:lstStyle/>
          <a:p>
            <a:pPr>
              <a:defRPr sz="3000" b="1">
                <a:solidFill>
                  <a:srgbClr val="FFFFFF"/>
                </a:solidFill>
              </a:defRPr>
            </a:pPr>
            <a:r>
              <a:t>Engineering Design Calculations</a:t>
            </a:r>
          </a:p>
        </p:txBody>
      </p:sp>
      <p:sp>
        <p:nvSpPr>
          <p:cNvPr id="5" name="TextBox 4"/>
          <p:cNvSpPr txBox="1"/>
          <p:nvPr/>
        </p:nvSpPr>
        <p:spPr>
          <a:xfrm>
            <a:off x="457200" y="868680"/>
            <a:ext cx="6675120" cy="5303520"/>
          </a:xfrm>
          <a:prstGeom prst="rect">
            <a:avLst/>
          </a:prstGeom>
          <a:noFill/>
        </p:spPr>
        <p:txBody>
          <a:bodyPr wrap="none">
            <a:spAutoFit/>
          </a:bodyPr>
          <a:lstStyle/>
          <a:p>
            <a:pPr>
              <a:defRPr sz="2000">
                <a:solidFill>
                  <a:srgbClr val="3C3C3C"/>
                </a:solidFill>
              </a:defRPr>
            </a:pPr>
            <a:r>
              <a:t>• Present representative hand calculations.</a:t>
            </a:r>
          </a:p>
          <a:p>
            <a:pPr>
              <a:defRPr sz="2000">
                <a:solidFill>
                  <a:srgbClr val="3C3C3C"/>
                </a:solidFill>
              </a:defRPr>
            </a:pPr>
            <a:r>
              <a:t>• Define knowns, unknowns and governing equations.</a:t>
            </a:r>
          </a:p>
          <a:p>
            <a:pPr>
              <a:defRPr sz="2000">
                <a:solidFill>
                  <a:srgbClr val="3C3C3C"/>
                </a:solidFill>
              </a:defRPr>
            </a:pPr>
            <a:r>
              <a:t>• Show substitutions, intermediate steps and final design values.</a:t>
            </a:r>
          </a:p>
          <a:p>
            <a:pPr>
              <a:defRPr sz="2000">
                <a:solidFill>
                  <a:srgbClr val="3C3C3C"/>
                </a:solidFill>
              </a:defRPr>
            </a:pPr>
            <a:r>
              <a:t>• Reference applicable design standards.</a:t>
            </a:r>
          </a:p>
        </p:txBody>
      </p:sp>
      <p:sp>
        <p:nvSpPr>
          <p:cNvPr id="6" name="Rounded Rectangle 5"/>
          <p:cNvSpPr/>
          <p:nvPr/>
        </p:nvSpPr>
        <p:spPr>
          <a:xfrm>
            <a:off x="7498079" y="868680"/>
            <a:ext cx="4206240" cy="5303520"/>
          </a:xfrm>
          <a:prstGeom prst="roundRect">
            <a:avLst/>
          </a:prstGeom>
          <a:solidFill>
            <a:srgbClr val="E1EBF7"/>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Equation blocks + calculation sheets</a:t>
            </a:r>
          </a:p>
        </p:txBody>
      </p:sp>
      <p:sp>
        <p:nvSpPr>
          <p:cNvPr id="7" name="TextBox 6"/>
          <p:cNvSpPr txBox="1"/>
          <p:nvPr/>
        </p:nvSpPr>
        <p:spPr>
          <a:xfrm>
            <a:off x="411480" y="6400800"/>
            <a:ext cx="10972800" cy="182880"/>
          </a:xfrm>
          <a:prstGeom prst="rect">
            <a:avLst/>
          </a:prstGeom>
          <a:noFill/>
        </p:spPr>
        <p:txBody>
          <a:bodyPr wrap="none">
            <a:spAutoFit/>
          </a:bodyPr>
          <a:lstStyle/>
          <a:p>
            <a:pPr>
              <a:defRPr sz="1000">
                <a:solidFill>
                  <a:srgbClr val="3C3C3C"/>
                </a:solidFill>
              </a:defRPr>
            </a:pPr>
            <a:r>
              <a:t>CEGR 493 Capstone II Final Oral Defense • Part II • Morgan State University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8F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0F2850"/>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40080"/>
            <a:ext cx="12191695" cy="45720"/>
          </a:xfrm>
          <a:prstGeom prst="rect">
            <a:avLst/>
          </a:prstGeom>
          <a:solidFill>
            <a:srgbClr val="C99B2D"/>
          </a:solidFill>
          <a:ln>
            <a:solidFill>
              <a:srgbClr val="C99B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11480" y="91440"/>
            <a:ext cx="10972800" cy="365760"/>
          </a:xfrm>
          <a:prstGeom prst="rect">
            <a:avLst/>
          </a:prstGeom>
          <a:noFill/>
        </p:spPr>
        <p:txBody>
          <a:bodyPr wrap="none">
            <a:spAutoFit/>
          </a:bodyPr>
          <a:lstStyle/>
          <a:p>
            <a:pPr>
              <a:defRPr sz="3000" b="1">
                <a:solidFill>
                  <a:srgbClr val="FFFFFF"/>
                </a:solidFill>
              </a:defRPr>
            </a:pPr>
            <a:r>
              <a:t>Modeling &amp; Simulation</a:t>
            </a:r>
          </a:p>
        </p:txBody>
      </p:sp>
      <p:sp>
        <p:nvSpPr>
          <p:cNvPr id="5" name="TextBox 4"/>
          <p:cNvSpPr txBox="1"/>
          <p:nvPr/>
        </p:nvSpPr>
        <p:spPr>
          <a:xfrm>
            <a:off x="457200" y="868680"/>
            <a:ext cx="6675120" cy="5303520"/>
          </a:xfrm>
          <a:prstGeom prst="rect">
            <a:avLst/>
          </a:prstGeom>
          <a:noFill/>
        </p:spPr>
        <p:txBody>
          <a:bodyPr wrap="none">
            <a:spAutoFit/>
          </a:bodyPr>
          <a:lstStyle/>
          <a:p>
            <a:pPr>
              <a:defRPr sz="2000">
                <a:solidFill>
                  <a:srgbClr val="3C3C3C"/>
                </a:solidFill>
              </a:defRPr>
            </a:pPr>
            <a:r>
              <a:t>• Describe software workflow.</a:t>
            </a:r>
          </a:p>
          <a:p>
            <a:pPr>
              <a:defRPr sz="2000">
                <a:solidFill>
                  <a:srgbClr val="3C3C3C"/>
                </a:solidFill>
              </a:defRPr>
            </a:pPr>
            <a:r>
              <a:t>• Geometry, mesh, boundary conditions and load application.</a:t>
            </a:r>
          </a:p>
          <a:p>
            <a:pPr>
              <a:defRPr sz="2000">
                <a:solidFill>
                  <a:srgbClr val="3C3C3C"/>
                </a:solidFill>
              </a:defRPr>
            </a:pPr>
            <a:r>
              <a:t>• Present model outputs and convergence checks.</a:t>
            </a:r>
          </a:p>
          <a:p>
            <a:pPr>
              <a:defRPr sz="2000">
                <a:solidFill>
                  <a:srgbClr val="3C3C3C"/>
                </a:solidFill>
              </a:defRPr>
            </a:pPr>
            <a:r>
              <a:t>• Compare software with manual calculations.</a:t>
            </a:r>
          </a:p>
        </p:txBody>
      </p:sp>
      <p:sp>
        <p:nvSpPr>
          <p:cNvPr id="6" name="Rounded Rectangle 5"/>
          <p:cNvSpPr/>
          <p:nvPr/>
        </p:nvSpPr>
        <p:spPr>
          <a:xfrm>
            <a:off x="7498079" y="868680"/>
            <a:ext cx="4206240" cy="5303520"/>
          </a:xfrm>
          <a:prstGeom prst="roundRect">
            <a:avLst/>
          </a:prstGeom>
          <a:solidFill>
            <a:srgbClr val="E1EBF7"/>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STAAD / SAP2000 / Civil3D / HEC-RAS outputs</a:t>
            </a:r>
          </a:p>
        </p:txBody>
      </p:sp>
      <p:sp>
        <p:nvSpPr>
          <p:cNvPr id="7" name="TextBox 6"/>
          <p:cNvSpPr txBox="1"/>
          <p:nvPr/>
        </p:nvSpPr>
        <p:spPr>
          <a:xfrm>
            <a:off x="411480" y="6400800"/>
            <a:ext cx="10972800" cy="182880"/>
          </a:xfrm>
          <a:prstGeom prst="rect">
            <a:avLst/>
          </a:prstGeom>
          <a:noFill/>
        </p:spPr>
        <p:txBody>
          <a:bodyPr wrap="none">
            <a:spAutoFit/>
          </a:bodyPr>
          <a:lstStyle/>
          <a:p>
            <a:pPr>
              <a:defRPr sz="1000">
                <a:solidFill>
                  <a:srgbClr val="3C3C3C"/>
                </a:solidFill>
              </a:defRPr>
            </a:pPr>
            <a:r>
              <a:t>CEGR 493 Capstone II Final Oral Defense • Part II • Morgan State University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F8F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0F2850"/>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40080"/>
            <a:ext cx="12191695" cy="45720"/>
          </a:xfrm>
          <a:prstGeom prst="rect">
            <a:avLst/>
          </a:prstGeom>
          <a:solidFill>
            <a:srgbClr val="C99B2D"/>
          </a:solidFill>
          <a:ln>
            <a:solidFill>
              <a:srgbClr val="C99B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11480" y="91440"/>
            <a:ext cx="10972800" cy="365760"/>
          </a:xfrm>
          <a:prstGeom prst="rect">
            <a:avLst/>
          </a:prstGeom>
          <a:noFill/>
        </p:spPr>
        <p:txBody>
          <a:bodyPr wrap="none">
            <a:spAutoFit/>
          </a:bodyPr>
          <a:lstStyle/>
          <a:p>
            <a:pPr>
              <a:defRPr sz="3000" b="1">
                <a:solidFill>
                  <a:srgbClr val="FFFFFF"/>
                </a:solidFill>
              </a:defRPr>
            </a:pPr>
            <a:r>
              <a:t>Codes, Standards &amp; Design Checks</a:t>
            </a:r>
          </a:p>
        </p:txBody>
      </p:sp>
      <p:sp>
        <p:nvSpPr>
          <p:cNvPr id="5" name="TextBox 4"/>
          <p:cNvSpPr txBox="1"/>
          <p:nvPr/>
        </p:nvSpPr>
        <p:spPr>
          <a:xfrm>
            <a:off x="457200" y="868680"/>
            <a:ext cx="6675120" cy="5303520"/>
          </a:xfrm>
          <a:prstGeom prst="rect">
            <a:avLst/>
          </a:prstGeom>
          <a:noFill/>
        </p:spPr>
        <p:txBody>
          <a:bodyPr wrap="none">
            <a:spAutoFit/>
          </a:bodyPr>
          <a:lstStyle/>
          <a:p>
            <a:pPr>
              <a:defRPr sz="2000">
                <a:solidFill>
                  <a:srgbClr val="3C3C3C"/>
                </a:solidFill>
              </a:defRPr>
            </a:pPr>
            <a:r>
              <a:t>• List governing codes (AISC, ACI, AASHTO, ASCE, ASTM, FHWA, EPA as applicable).</a:t>
            </a:r>
          </a:p>
          <a:p>
            <a:pPr>
              <a:defRPr sz="2000">
                <a:solidFill>
                  <a:srgbClr val="3C3C3C"/>
                </a:solidFill>
              </a:defRPr>
            </a:pPr>
            <a:r>
              <a:t>• Summarize required strength and serviceability checks.</a:t>
            </a:r>
          </a:p>
          <a:p>
            <a:pPr>
              <a:defRPr sz="2000">
                <a:solidFill>
                  <a:srgbClr val="3C3C3C"/>
                </a:solidFill>
              </a:defRPr>
            </a:pPr>
            <a:r>
              <a:t>• Document code compliance.</a:t>
            </a:r>
          </a:p>
          <a:p>
            <a:pPr>
              <a:defRPr sz="2000">
                <a:solidFill>
                  <a:srgbClr val="3C3C3C"/>
                </a:solidFill>
              </a:defRPr>
            </a:pPr>
            <a:r>
              <a:t>• Highlight governing design cases.</a:t>
            </a:r>
          </a:p>
        </p:txBody>
      </p:sp>
      <p:sp>
        <p:nvSpPr>
          <p:cNvPr id="6" name="Rounded Rectangle 5"/>
          <p:cNvSpPr/>
          <p:nvPr/>
        </p:nvSpPr>
        <p:spPr>
          <a:xfrm>
            <a:off x="7498079" y="868680"/>
            <a:ext cx="4206240" cy="5303520"/>
          </a:xfrm>
          <a:prstGeom prst="roundRect">
            <a:avLst/>
          </a:prstGeom>
          <a:solidFill>
            <a:srgbClr val="E1EBF7"/>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Standards matrix + design check table</a:t>
            </a:r>
          </a:p>
        </p:txBody>
      </p:sp>
      <p:sp>
        <p:nvSpPr>
          <p:cNvPr id="7" name="TextBox 6"/>
          <p:cNvSpPr txBox="1"/>
          <p:nvPr/>
        </p:nvSpPr>
        <p:spPr>
          <a:xfrm>
            <a:off x="411480" y="6400800"/>
            <a:ext cx="10972800" cy="182880"/>
          </a:xfrm>
          <a:prstGeom prst="rect">
            <a:avLst/>
          </a:prstGeom>
          <a:noFill/>
        </p:spPr>
        <p:txBody>
          <a:bodyPr wrap="none">
            <a:spAutoFit/>
          </a:bodyPr>
          <a:lstStyle/>
          <a:p>
            <a:pPr>
              <a:defRPr sz="1000">
                <a:solidFill>
                  <a:srgbClr val="3C3C3C"/>
                </a:solidFill>
              </a:defRPr>
            </a:pPr>
            <a:r>
              <a:t>CEGR 493 Capstone II Final Oral Defense • Part II • Morgan State University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F8F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0F2850"/>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40080"/>
            <a:ext cx="12191695" cy="45720"/>
          </a:xfrm>
          <a:prstGeom prst="rect">
            <a:avLst/>
          </a:prstGeom>
          <a:solidFill>
            <a:srgbClr val="C99B2D"/>
          </a:solidFill>
          <a:ln>
            <a:solidFill>
              <a:srgbClr val="C99B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11480" y="91440"/>
            <a:ext cx="10972800" cy="365760"/>
          </a:xfrm>
          <a:prstGeom prst="rect">
            <a:avLst/>
          </a:prstGeom>
          <a:noFill/>
        </p:spPr>
        <p:txBody>
          <a:bodyPr wrap="none">
            <a:spAutoFit/>
          </a:bodyPr>
          <a:lstStyle/>
          <a:p>
            <a:pPr>
              <a:defRPr sz="3000" b="1">
                <a:solidFill>
                  <a:srgbClr val="FFFFFF"/>
                </a:solidFill>
              </a:defRPr>
            </a:pPr>
            <a:r>
              <a:t>Design Alternatives Analysis</a:t>
            </a:r>
          </a:p>
        </p:txBody>
      </p:sp>
      <p:sp>
        <p:nvSpPr>
          <p:cNvPr id="5" name="TextBox 4"/>
          <p:cNvSpPr txBox="1"/>
          <p:nvPr/>
        </p:nvSpPr>
        <p:spPr>
          <a:xfrm>
            <a:off x="457200" y="868680"/>
            <a:ext cx="6675120" cy="5303520"/>
          </a:xfrm>
          <a:prstGeom prst="rect">
            <a:avLst/>
          </a:prstGeom>
          <a:noFill/>
        </p:spPr>
        <p:txBody>
          <a:bodyPr wrap="none">
            <a:spAutoFit/>
          </a:bodyPr>
          <a:lstStyle/>
          <a:p>
            <a:pPr>
              <a:defRPr sz="2000">
                <a:solidFill>
                  <a:srgbClr val="3C3C3C"/>
                </a:solidFill>
              </a:defRPr>
            </a:pPr>
            <a:r>
              <a:t>• Compare Alternatives A, B and C.</a:t>
            </a:r>
          </a:p>
          <a:p>
            <a:pPr>
              <a:defRPr sz="2000">
                <a:solidFill>
                  <a:srgbClr val="3C3C3C"/>
                </a:solidFill>
              </a:defRPr>
            </a:pPr>
            <a:r>
              <a:t>• Evaluate safety, cost, constructability, sustainability and maintenance.</a:t>
            </a:r>
          </a:p>
          <a:p>
            <a:pPr>
              <a:defRPr sz="2000">
                <a:solidFill>
                  <a:srgbClr val="3C3C3C"/>
                </a:solidFill>
              </a:defRPr>
            </a:pPr>
            <a:r>
              <a:t>• Use weighted decision matrix.</a:t>
            </a:r>
          </a:p>
          <a:p>
            <a:pPr>
              <a:defRPr sz="2000">
                <a:solidFill>
                  <a:srgbClr val="3C3C3C"/>
                </a:solidFill>
              </a:defRPr>
            </a:pPr>
            <a:r>
              <a:t>• Justify selected alternative.</a:t>
            </a:r>
          </a:p>
        </p:txBody>
      </p:sp>
      <p:sp>
        <p:nvSpPr>
          <p:cNvPr id="6" name="Rounded Rectangle 5"/>
          <p:cNvSpPr/>
          <p:nvPr/>
        </p:nvSpPr>
        <p:spPr>
          <a:xfrm>
            <a:off x="7498079" y="868680"/>
            <a:ext cx="4206240" cy="5303520"/>
          </a:xfrm>
          <a:prstGeom prst="roundRect">
            <a:avLst/>
          </a:prstGeom>
          <a:solidFill>
            <a:srgbClr val="E1EBF7"/>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Decision matrix + comparison charts</a:t>
            </a:r>
          </a:p>
        </p:txBody>
      </p:sp>
      <p:sp>
        <p:nvSpPr>
          <p:cNvPr id="7" name="TextBox 6"/>
          <p:cNvSpPr txBox="1"/>
          <p:nvPr/>
        </p:nvSpPr>
        <p:spPr>
          <a:xfrm>
            <a:off x="411480" y="6400800"/>
            <a:ext cx="10972800" cy="182880"/>
          </a:xfrm>
          <a:prstGeom prst="rect">
            <a:avLst/>
          </a:prstGeom>
          <a:noFill/>
        </p:spPr>
        <p:txBody>
          <a:bodyPr wrap="none">
            <a:spAutoFit/>
          </a:bodyPr>
          <a:lstStyle/>
          <a:p>
            <a:pPr>
              <a:defRPr sz="1000">
                <a:solidFill>
                  <a:srgbClr val="3C3C3C"/>
                </a:solidFill>
              </a:defRPr>
            </a:pPr>
            <a:r>
              <a:t>CEGR 493 Capstone II Final Oral Defense • Part II • Morgan State University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7F8F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0F2850"/>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40080"/>
            <a:ext cx="12191695" cy="45720"/>
          </a:xfrm>
          <a:prstGeom prst="rect">
            <a:avLst/>
          </a:prstGeom>
          <a:solidFill>
            <a:srgbClr val="C99B2D"/>
          </a:solidFill>
          <a:ln>
            <a:solidFill>
              <a:srgbClr val="C99B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11480" y="91440"/>
            <a:ext cx="10972800" cy="365760"/>
          </a:xfrm>
          <a:prstGeom prst="rect">
            <a:avLst/>
          </a:prstGeom>
          <a:noFill/>
        </p:spPr>
        <p:txBody>
          <a:bodyPr wrap="none">
            <a:spAutoFit/>
          </a:bodyPr>
          <a:lstStyle/>
          <a:p>
            <a:pPr>
              <a:defRPr sz="3000" b="1">
                <a:solidFill>
                  <a:srgbClr val="FFFFFF"/>
                </a:solidFill>
              </a:defRPr>
            </a:pPr>
            <a:r>
              <a:t>Cost Estimate &amp; Constructability</a:t>
            </a:r>
          </a:p>
        </p:txBody>
      </p:sp>
      <p:sp>
        <p:nvSpPr>
          <p:cNvPr id="5" name="TextBox 4"/>
          <p:cNvSpPr txBox="1"/>
          <p:nvPr/>
        </p:nvSpPr>
        <p:spPr>
          <a:xfrm>
            <a:off x="457200" y="868680"/>
            <a:ext cx="6675120" cy="5303520"/>
          </a:xfrm>
          <a:prstGeom prst="rect">
            <a:avLst/>
          </a:prstGeom>
          <a:noFill/>
        </p:spPr>
        <p:txBody>
          <a:bodyPr wrap="none">
            <a:spAutoFit/>
          </a:bodyPr>
          <a:lstStyle/>
          <a:p>
            <a:pPr>
              <a:defRPr sz="2000">
                <a:solidFill>
                  <a:srgbClr val="3C3C3C"/>
                </a:solidFill>
              </a:defRPr>
            </a:pPr>
            <a:r>
              <a:t>• Material quantities and cost estimate.</a:t>
            </a:r>
          </a:p>
          <a:p>
            <a:pPr>
              <a:defRPr sz="2000">
                <a:solidFill>
                  <a:srgbClr val="3C3C3C"/>
                </a:solidFill>
              </a:defRPr>
            </a:pPr>
            <a:r>
              <a:t>• Construction sequencing.</a:t>
            </a:r>
          </a:p>
          <a:p>
            <a:pPr>
              <a:defRPr sz="2000">
                <a:solidFill>
                  <a:srgbClr val="3C3C3C"/>
                </a:solidFill>
              </a:defRPr>
            </a:pPr>
            <a:r>
              <a:t>• Equipment and schedule impacts.</a:t>
            </a:r>
          </a:p>
          <a:p>
            <a:pPr>
              <a:defRPr sz="2000">
                <a:solidFill>
                  <a:srgbClr val="3C3C3C"/>
                </a:solidFill>
              </a:defRPr>
            </a:pPr>
            <a:r>
              <a:t>• Life-cycle considerations.</a:t>
            </a:r>
          </a:p>
        </p:txBody>
      </p:sp>
      <p:sp>
        <p:nvSpPr>
          <p:cNvPr id="6" name="Rounded Rectangle 5"/>
          <p:cNvSpPr/>
          <p:nvPr/>
        </p:nvSpPr>
        <p:spPr>
          <a:xfrm>
            <a:off x="7498079" y="868680"/>
            <a:ext cx="4206240" cy="5303520"/>
          </a:xfrm>
          <a:prstGeom prst="roundRect">
            <a:avLst/>
          </a:prstGeom>
          <a:solidFill>
            <a:srgbClr val="E1EBF7"/>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Cost table + construction sequence</a:t>
            </a:r>
          </a:p>
        </p:txBody>
      </p:sp>
      <p:sp>
        <p:nvSpPr>
          <p:cNvPr id="7" name="TextBox 6"/>
          <p:cNvSpPr txBox="1"/>
          <p:nvPr/>
        </p:nvSpPr>
        <p:spPr>
          <a:xfrm>
            <a:off x="411480" y="6400800"/>
            <a:ext cx="10972800" cy="182880"/>
          </a:xfrm>
          <a:prstGeom prst="rect">
            <a:avLst/>
          </a:prstGeom>
          <a:noFill/>
        </p:spPr>
        <p:txBody>
          <a:bodyPr wrap="none">
            <a:spAutoFit/>
          </a:bodyPr>
          <a:lstStyle/>
          <a:p>
            <a:pPr>
              <a:defRPr sz="1000">
                <a:solidFill>
                  <a:srgbClr val="3C3C3C"/>
                </a:solidFill>
              </a:defRPr>
            </a:pPr>
            <a:r>
              <a:rPr dirty="0"/>
              <a:t>CEGR 493 Capstone II Final Oral Defense • Part II • Morgan State University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7F8FA"/>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0F2850"/>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40080"/>
            <a:ext cx="12191695" cy="45720"/>
          </a:xfrm>
          <a:prstGeom prst="rect">
            <a:avLst/>
          </a:prstGeom>
          <a:solidFill>
            <a:srgbClr val="C99B2D"/>
          </a:solidFill>
          <a:ln>
            <a:solidFill>
              <a:srgbClr val="C99B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11480" y="91440"/>
            <a:ext cx="10972800" cy="365760"/>
          </a:xfrm>
          <a:prstGeom prst="rect">
            <a:avLst/>
          </a:prstGeom>
          <a:noFill/>
        </p:spPr>
        <p:txBody>
          <a:bodyPr wrap="none">
            <a:spAutoFit/>
          </a:bodyPr>
          <a:lstStyle/>
          <a:p>
            <a:pPr>
              <a:defRPr sz="3000" b="1">
                <a:solidFill>
                  <a:srgbClr val="FFFFFF"/>
                </a:solidFill>
              </a:defRPr>
            </a:pPr>
            <a:r>
              <a:t>Part II Summary</a:t>
            </a:r>
          </a:p>
        </p:txBody>
      </p:sp>
      <p:sp>
        <p:nvSpPr>
          <p:cNvPr id="5" name="TextBox 4"/>
          <p:cNvSpPr txBox="1"/>
          <p:nvPr/>
        </p:nvSpPr>
        <p:spPr>
          <a:xfrm>
            <a:off x="457200" y="868680"/>
            <a:ext cx="6675120" cy="5303520"/>
          </a:xfrm>
          <a:prstGeom prst="rect">
            <a:avLst/>
          </a:prstGeom>
          <a:noFill/>
        </p:spPr>
        <p:txBody>
          <a:bodyPr wrap="none">
            <a:spAutoFit/>
          </a:bodyPr>
          <a:lstStyle/>
          <a:p>
            <a:pPr>
              <a:defRPr sz="2000">
                <a:solidFill>
                  <a:srgbClr val="3C3C3C"/>
                </a:solidFill>
              </a:defRPr>
            </a:pPr>
            <a:r>
              <a:t>• Transition to Engineering Drawings, Verification, Results and Final Design.</a:t>
            </a:r>
          </a:p>
          <a:p>
            <a:pPr>
              <a:defRPr sz="2000">
                <a:solidFill>
                  <a:srgbClr val="3C3C3C"/>
                </a:solidFill>
              </a:defRPr>
            </a:pPr>
            <a:r>
              <a:t>• Confirm analysis and design are complete.</a:t>
            </a:r>
          </a:p>
          <a:p>
            <a:pPr>
              <a:defRPr sz="2000">
                <a:solidFill>
                  <a:srgbClr val="3C3C3C"/>
                </a:solidFill>
              </a:defRPr>
            </a:pPr>
            <a:r>
              <a:t>• Prepare committee for final technical deliverables.</a:t>
            </a:r>
          </a:p>
        </p:txBody>
      </p:sp>
      <p:sp>
        <p:nvSpPr>
          <p:cNvPr id="6" name="Rounded Rectangle 5"/>
          <p:cNvSpPr/>
          <p:nvPr/>
        </p:nvSpPr>
        <p:spPr>
          <a:xfrm>
            <a:off x="7498079" y="868680"/>
            <a:ext cx="4206240" cy="5303520"/>
          </a:xfrm>
          <a:prstGeom prst="roundRect">
            <a:avLst/>
          </a:prstGeom>
          <a:solidFill>
            <a:srgbClr val="E1EBF7"/>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Bridge to Part III</a:t>
            </a:r>
          </a:p>
        </p:txBody>
      </p:sp>
      <p:sp>
        <p:nvSpPr>
          <p:cNvPr id="7" name="TextBox 6"/>
          <p:cNvSpPr txBox="1"/>
          <p:nvPr/>
        </p:nvSpPr>
        <p:spPr>
          <a:xfrm>
            <a:off x="411480" y="6400800"/>
            <a:ext cx="4126451" cy="246221"/>
          </a:xfrm>
          <a:prstGeom prst="rect">
            <a:avLst/>
          </a:prstGeom>
          <a:noFill/>
        </p:spPr>
        <p:txBody>
          <a:bodyPr wrap="none">
            <a:spAutoFit/>
          </a:bodyPr>
          <a:lstStyle/>
          <a:p>
            <a:pPr>
              <a:defRPr sz="1000">
                <a:solidFill>
                  <a:srgbClr val="3C3C3C"/>
                </a:solidFill>
              </a:defRPr>
            </a:pPr>
            <a:r>
              <a:rPr lang="en-US" dirty="0"/>
              <a:t>CEGR 493 Capstone II Final Oral Defense • Part II • Morgan State University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0F2850"/>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40080"/>
            <a:ext cx="12191695" cy="45720"/>
          </a:xfrm>
          <a:prstGeom prst="rect">
            <a:avLst/>
          </a:prstGeom>
          <a:solidFill>
            <a:srgbClr val="C99B2D"/>
          </a:solidFill>
          <a:ln>
            <a:solidFill>
              <a:srgbClr val="C99B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11480" y="109728"/>
            <a:ext cx="10972800" cy="365760"/>
          </a:xfrm>
          <a:prstGeom prst="rect">
            <a:avLst/>
          </a:prstGeom>
          <a:noFill/>
        </p:spPr>
        <p:txBody>
          <a:bodyPr wrap="none">
            <a:spAutoFit/>
          </a:bodyPr>
          <a:lstStyle/>
          <a:p>
            <a:pPr>
              <a:defRPr sz="3000" b="1">
                <a:solidFill>
                  <a:srgbClr val="FFFFFF"/>
                </a:solidFill>
              </a:defRPr>
            </a:pPr>
            <a:r>
              <a:t>Engineering Drawings &amp; Details</a:t>
            </a:r>
          </a:p>
        </p:txBody>
      </p:sp>
      <p:sp>
        <p:nvSpPr>
          <p:cNvPr id="5" name="TextBox 4"/>
          <p:cNvSpPr txBox="1"/>
          <p:nvPr/>
        </p:nvSpPr>
        <p:spPr>
          <a:xfrm>
            <a:off x="502920" y="868680"/>
            <a:ext cx="6675120" cy="5303520"/>
          </a:xfrm>
          <a:prstGeom prst="rect">
            <a:avLst/>
          </a:prstGeom>
          <a:noFill/>
        </p:spPr>
        <p:txBody>
          <a:bodyPr wrap="none">
            <a:spAutoFit/>
          </a:bodyPr>
          <a:lstStyle/>
          <a:p>
            <a:pPr>
              <a:defRPr sz="2000">
                <a:solidFill>
                  <a:srgbClr val="3C3C3C"/>
                </a:solidFill>
              </a:defRPr>
            </a:pPr>
            <a:r>
              <a:t>• Present general arrangement drawings.</a:t>
            </a:r>
          </a:p>
          <a:p>
            <a:pPr>
              <a:defRPr sz="2000">
                <a:solidFill>
                  <a:srgbClr val="3C3C3C"/>
                </a:solidFill>
              </a:defRPr>
            </a:pPr>
            <a:r>
              <a:t>• Include plans, elevations, sections and details.</a:t>
            </a:r>
          </a:p>
          <a:p>
            <a:pPr>
              <a:defRPr sz="2000">
                <a:solidFill>
                  <a:srgbClr val="3C3C3C"/>
                </a:solidFill>
              </a:defRPr>
            </a:pPr>
            <a:r>
              <a:t>• Provide drawing numbers and revision status.</a:t>
            </a:r>
          </a:p>
          <a:p>
            <a:pPr>
              <a:defRPr sz="2000">
                <a:solidFill>
                  <a:srgbClr val="3C3C3C"/>
                </a:solidFill>
              </a:defRPr>
            </a:pPr>
            <a:r>
              <a:t>• Reference governing standards.</a:t>
            </a:r>
          </a:p>
        </p:txBody>
      </p:sp>
      <p:sp>
        <p:nvSpPr>
          <p:cNvPr id="6" name="Rounded Rectangle 5"/>
          <p:cNvSpPr/>
          <p:nvPr/>
        </p:nvSpPr>
        <p:spPr>
          <a:xfrm>
            <a:off x="7498079" y="868680"/>
            <a:ext cx="4206240" cy="5303520"/>
          </a:xfrm>
          <a:prstGeom prst="roundRect">
            <a:avLst/>
          </a:prstGeom>
          <a:solidFill>
            <a:srgbClr val="E8EEF8"/>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General Arrangement Drawing</a:t>
            </a:r>
            <a:br/>
            <a:br/>
            <a:r>
              <a:t>Insert CAD drawings,</a:t>
            </a:r>
            <a:br/>
            <a:r>
              <a:t>engineering figures,</a:t>
            </a:r>
            <a:br/>
            <a:r>
              <a:t>photos, plots or tables.</a:t>
            </a:r>
          </a:p>
        </p:txBody>
      </p:sp>
      <p:sp>
        <p:nvSpPr>
          <p:cNvPr id="7" name="TextBox 6"/>
          <p:cNvSpPr txBox="1"/>
          <p:nvPr/>
        </p:nvSpPr>
        <p:spPr>
          <a:xfrm>
            <a:off x="411480" y="6400800"/>
            <a:ext cx="10972800" cy="182880"/>
          </a:xfrm>
          <a:prstGeom prst="rect">
            <a:avLst/>
          </a:prstGeom>
          <a:noFill/>
        </p:spPr>
        <p:txBody>
          <a:bodyPr wrap="none">
            <a:spAutoFit/>
          </a:bodyPr>
          <a:lstStyle/>
          <a:p>
            <a:pPr>
              <a:defRPr sz="1000">
                <a:solidFill>
                  <a:srgbClr val="3C3C3C"/>
                </a:solidFill>
              </a:defRPr>
            </a:pPr>
            <a:r>
              <a:t>CEGR 493 Capstone II Final Oral Defense • Part III • Morgan State University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0F2850"/>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40080"/>
            <a:ext cx="12191695" cy="45720"/>
          </a:xfrm>
          <a:prstGeom prst="rect">
            <a:avLst/>
          </a:prstGeom>
          <a:solidFill>
            <a:srgbClr val="C99B2D"/>
          </a:solidFill>
          <a:ln>
            <a:solidFill>
              <a:srgbClr val="C99B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11480" y="109728"/>
            <a:ext cx="10972800" cy="365760"/>
          </a:xfrm>
          <a:prstGeom prst="rect">
            <a:avLst/>
          </a:prstGeom>
          <a:noFill/>
        </p:spPr>
        <p:txBody>
          <a:bodyPr wrap="none">
            <a:spAutoFit/>
          </a:bodyPr>
          <a:lstStyle/>
          <a:p>
            <a:pPr>
              <a:defRPr sz="3000" b="1">
                <a:solidFill>
                  <a:srgbClr val="FFFFFF"/>
                </a:solidFill>
              </a:defRPr>
            </a:pPr>
            <a:r>
              <a:t>Detailed Design Drawings</a:t>
            </a:r>
          </a:p>
        </p:txBody>
      </p:sp>
      <p:sp>
        <p:nvSpPr>
          <p:cNvPr id="5" name="TextBox 4"/>
          <p:cNvSpPr txBox="1"/>
          <p:nvPr/>
        </p:nvSpPr>
        <p:spPr>
          <a:xfrm>
            <a:off x="502920" y="868680"/>
            <a:ext cx="6675120" cy="5303520"/>
          </a:xfrm>
          <a:prstGeom prst="rect">
            <a:avLst/>
          </a:prstGeom>
          <a:noFill/>
        </p:spPr>
        <p:txBody>
          <a:bodyPr wrap="none">
            <a:spAutoFit/>
          </a:bodyPr>
          <a:lstStyle/>
          <a:p>
            <a:pPr>
              <a:defRPr sz="2000">
                <a:solidFill>
                  <a:srgbClr val="3C3C3C"/>
                </a:solidFill>
              </a:defRPr>
            </a:pPr>
            <a:r>
              <a:t>• Show detailed member/component drawings.</a:t>
            </a:r>
          </a:p>
          <a:p>
            <a:pPr>
              <a:defRPr sz="2000">
                <a:solidFill>
                  <a:srgbClr val="3C3C3C"/>
                </a:solidFill>
              </a:defRPr>
            </a:pPr>
            <a:r>
              <a:t>• Include dimensions, tolerances and notes.</a:t>
            </a:r>
          </a:p>
          <a:p>
            <a:pPr>
              <a:defRPr sz="2000">
                <a:solidFill>
                  <a:srgbClr val="3C3C3C"/>
                </a:solidFill>
              </a:defRPr>
            </a:pPr>
            <a:r>
              <a:t>• Present reinforcement/connection details where applicable.</a:t>
            </a:r>
          </a:p>
        </p:txBody>
      </p:sp>
      <p:sp>
        <p:nvSpPr>
          <p:cNvPr id="6" name="Rounded Rectangle 5"/>
          <p:cNvSpPr/>
          <p:nvPr/>
        </p:nvSpPr>
        <p:spPr>
          <a:xfrm>
            <a:off x="7498079" y="868680"/>
            <a:ext cx="4206240" cy="5303520"/>
          </a:xfrm>
          <a:prstGeom prst="roundRect">
            <a:avLst/>
          </a:prstGeom>
          <a:solidFill>
            <a:srgbClr val="E8EEF8"/>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Detailed CAD Drawings</a:t>
            </a:r>
            <a:br/>
            <a:br/>
            <a:r>
              <a:t>Insert CAD drawings,</a:t>
            </a:r>
            <a:br/>
            <a:r>
              <a:t>engineering figures,</a:t>
            </a:r>
            <a:br/>
            <a:r>
              <a:t>photos, plots or tables.</a:t>
            </a:r>
          </a:p>
        </p:txBody>
      </p:sp>
      <p:sp>
        <p:nvSpPr>
          <p:cNvPr id="7" name="TextBox 6"/>
          <p:cNvSpPr txBox="1"/>
          <p:nvPr/>
        </p:nvSpPr>
        <p:spPr>
          <a:xfrm>
            <a:off x="411480" y="6400800"/>
            <a:ext cx="10972800" cy="182880"/>
          </a:xfrm>
          <a:prstGeom prst="rect">
            <a:avLst/>
          </a:prstGeom>
          <a:noFill/>
        </p:spPr>
        <p:txBody>
          <a:bodyPr wrap="none">
            <a:spAutoFit/>
          </a:bodyPr>
          <a:lstStyle/>
          <a:p>
            <a:pPr>
              <a:defRPr sz="1000">
                <a:solidFill>
                  <a:srgbClr val="3C3C3C"/>
                </a:solidFill>
              </a:defRPr>
            </a:pPr>
            <a:r>
              <a:t>CEGR 493 Capstone II Final Oral Defense • Part III • Morgan State University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0F2850"/>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40080"/>
            <a:ext cx="12191695" cy="45720"/>
          </a:xfrm>
          <a:prstGeom prst="rect">
            <a:avLst/>
          </a:prstGeom>
          <a:solidFill>
            <a:srgbClr val="C99B2D"/>
          </a:solidFill>
          <a:ln>
            <a:solidFill>
              <a:srgbClr val="C99B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11480" y="109728"/>
            <a:ext cx="10972800" cy="365760"/>
          </a:xfrm>
          <a:prstGeom prst="rect">
            <a:avLst/>
          </a:prstGeom>
          <a:noFill/>
        </p:spPr>
        <p:txBody>
          <a:bodyPr wrap="none">
            <a:spAutoFit/>
          </a:bodyPr>
          <a:lstStyle/>
          <a:p>
            <a:pPr>
              <a:defRPr sz="3000" b="1">
                <a:solidFill>
                  <a:srgbClr val="FFFFFF"/>
                </a:solidFill>
              </a:defRPr>
            </a:pPr>
            <a:r>
              <a:t>Verification Methodology</a:t>
            </a:r>
          </a:p>
        </p:txBody>
      </p:sp>
      <p:sp>
        <p:nvSpPr>
          <p:cNvPr id="5" name="TextBox 4"/>
          <p:cNvSpPr txBox="1"/>
          <p:nvPr/>
        </p:nvSpPr>
        <p:spPr>
          <a:xfrm>
            <a:off x="502920" y="868680"/>
            <a:ext cx="6675120" cy="5303520"/>
          </a:xfrm>
          <a:prstGeom prst="rect">
            <a:avLst/>
          </a:prstGeom>
          <a:noFill/>
        </p:spPr>
        <p:txBody>
          <a:bodyPr wrap="none">
            <a:spAutoFit/>
          </a:bodyPr>
          <a:lstStyle/>
          <a:p>
            <a:pPr>
              <a:defRPr sz="2000">
                <a:solidFill>
                  <a:srgbClr val="3C3C3C"/>
                </a:solidFill>
              </a:defRPr>
            </a:pPr>
            <a:r>
              <a:t>• Describe verification approach.</a:t>
            </a:r>
          </a:p>
          <a:p>
            <a:pPr>
              <a:defRPr sz="2000">
                <a:solidFill>
                  <a:srgbClr val="3C3C3C"/>
                </a:solidFill>
              </a:defRPr>
            </a:pPr>
            <a:r>
              <a:t>• Compare hand calculations with software.</a:t>
            </a:r>
          </a:p>
          <a:p>
            <a:pPr>
              <a:defRPr sz="2000">
                <a:solidFill>
                  <a:srgbClr val="3C3C3C"/>
                </a:solidFill>
              </a:defRPr>
            </a:pPr>
            <a:r>
              <a:t>• Check compliance with design codes.</a:t>
            </a:r>
          </a:p>
          <a:p>
            <a:pPr>
              <a:defRPr sz="2000">
                <a:solidFill>
                  <a:srgbClr val="3C3C3C"/>
                </a:solidFill>
              </a:defRPr>
            </a:pPr>
            <a:r>
              <a:t>• Summarize acceptance criteria.</a:t>
            </a:r>
          </a:p>
        </p:txBody>
      </p:sp>
      <p:sp>
        <p:nvSpPr>
          <p:cNvPr id="6" name="Rounded Rectangle 5"/>
          <p:cNvSpPr/>
          <p:nvPr/>
        </p:nvSpPr>
        <p:spPr>
          <a:xfrm>
            <a:off x="7498079" y="868680"/>
            <a:ext cx="4206240" cy="5303520"/>
          </a:xfrm>
          <a:prstGeom prst="roundRect">
            <a:avLst/>
          </a:prstGeom>
          <a:solidFill>
            <a:srgbClr val="E8EEF8"/>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Verification Flowchart</a:t>
            </a:r>
            <a:br/>
            <a:br/>
            <a:r>
              <a:t>Insert CAD drawings,</a:t>
            </a:r>
            <a:br/>
            <a:r>
              <a:t>engineering figures,</a:t>
            </a:r>
            <a:br/>
            <a:r>
              <a:t>photos, plots or tables.</a:t>
            </a:r>
          </a:p>
        </p:txBody>
      </p:sp>
      <p:sp>
        <p:nvSpPr>
          <p:cNvPr id="7" name="TextBox 6"/>
          <p:cNvSpPr txBox="1"/>
          <p:nvPr/>
        </p:nvSpPr>
        <p:spPr>
          <a:xfrm>
            <a:off x="411480" y="6400800"/>
            <a:ext cx="10972800" cy="182880"/>
          </a:xfrm>
          <a:prstGeom prst="rect">
            <a:avLst/>
          </a:prstGeom>
          <a:noFill/>
        </p:spPr>
        <p:txBody>
          <a:bodyPr wrap="none">
            <a:spAutoFit/>
          </a:bodyPr>
          <a:lstStyle/>
          <a:p>
            <a:pPr>
              <a:defRPr sz="1000">
                <a:solidFill>
                  <a:srgbClr val="3C3C3C"/>
                </a:solidFill>
              </a:defRPr>
            </a:pPr>
            <a:r>
              <a:t>CEGR 493 Capstone II Final Oral Defense • Part III • Morgan State University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0F2850"/>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40080"/>
            <a:ext cx="12191695" cy="45720"/>
          </a:xfrm>
          <a:prstGeom prst="rect">
            <a:avLst/>
          </a:prstGeom>
          <a:solidFill>
            <a:srgbClr val="C99B2D"/>
          </a:solidFill>
          <a:ln>
            <a:solidFill>
              <a:srgbClr val="C99B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11480" y="109728"/>
            <a:ext cx="10972800" cy="365760"/>
          </a:xfrm>
          <a:prstGeom prst="rect">
            <a:avLst/>
          </a:prstGeom>
          <a:noFill/>
        </p:spPr>
        <p:txBody>
          <a:bodyPr wrap="none">
            <a:spAutoFit/>
          </a:bodyPr>
          <a:lstStyle/>
          <a:p>
            <a:pPr>
              <a:defRPr sz="3000" b="1">
                <a:solidFill>
                  <a:srgbClr val="FFFFFF"/>
                </a:solidFill>
              </a:defRPr>
            </a:pPr>
            <a:r>
              <a:t>Verification Results</a:t>
            </a:r>
          </a:p>
        </p:txBody>
      </p:sp>
      <p:sp>
        <p:nvSpPr>
          <p:cNvPr id="5" name="TextBox 4"/>
          <p:cNvSpPr txBox="1"/>
          <p:nvPr/>
        </p:nvSpPr>
        <p:spPr>
          <a:xfrm>
            <a:off x="502920" y="868680"/>
            <a:ext cx="6675120" cy="5303520"/>
          </a:xfrm>
          <a:prstGeom prst="rect">
            <a:avLst/>
          </a:prstGeom>
          <a:noFill/>
        </p:spPr>
        <p:txBody>
          <a:bodyPr wrap="none">
            <a:spAutoFit/>
          </a:bodyPr>
          <a:lstStyle/>
          <a:p>
            <a:pPr>
              <a:defRPr sz="2000">
                <a:solidFill>
                  <a:srgbClr val="3C3C3C"/>
                </a:solidFill>
              </a:defRPr>
            </a:pPr>
            <a:r>
              <a:t>• Present comparison tables.</a:t>
            </a:r>
          </a:p>
          <a:p>
            <a:pPr>
              <a:defRPr sz="2000">
                <a:solidFill>
                  <a:srgbClr val="3C3C3C"/>
                </a:solidFill>
              </a:defRPr>
            </a:pPr>
            <a:r>
              <a:t>• Summarize differences and error percentages.</a:t>
            </a:r>
          </a:p>
          <a:p>
            <a:pPr>
              <a:defRPr sz="2000">
                <a:solidFill>
                  <a:srgbClr val="3C3C3C"/>
                </a:solidFill>
              </a:defRPr>
            </a:pPr>
            <a:r>
              <a:t>• Discuss engineering significance.</a:t>
            </a:r>
          </a:p>
        </p:txBody>
      </p:sp>
      <p:sp>
        <p:nvSpPr>
          <p:cNvPr id="6" name="Rounded Rectangle 5"/>
          <p:cNvSpPr/>
          <p:nvPr/>
        </p:nvSpPr>
        <p:spPr>
          <a:xfrm>
            <a:off x="7498079" y="868680"/>
            <a:ext cx="4206240" cy="5303520"/>
          </a:xfrm>
          <a:prstGeom prst="roundRect">
            <a:avLst/>
          </a:prstGeom>
          <a:solidFill>
            <a:srgbClr val="E8EEF8"/>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Comparison Tables &amp; Graphs</a:t>
            </a:r>
            <a:br/>
            <a:br/>
            <a:r>
              <a:t>Insert CAD drawings,</a:t>
            </a:r>
            <a:br/>
            <a:r>
              <a:t>engineering figures,</a:t>
            </a:r>
            <a:br/>
            <a:r>
              <a:t>photos, plots or tables.</a:t>
            </a:r>
          </a:p>
        </p:txBody>
      </p:sp>
      <p:sp>
        <p:nvSpPr>
          <p:cNvPr id="7" name="TextBox 6"/>
          <p:cNvSpPr txBox="1"/>
          <p:nvPr/>
        </p:nvSpPr>
        <p:spPr>
          <a:xfrm>
            <a:off x="411480" y="6400800"/>
            <a:ext cx="10972800" cy="182880"/>
          </a:xfrm>
          <a:prstGeom prst="rect">
            <a:avLst/>
          </a:prstGeom>
          <a:noFill/>
        </p:spPr>
        <p:txBody>
          <a:bodyPr wrap="none">
            <a:spAutoFit/>
          </a:bodyPr>
          <a:lstStyle/>
          <a:p>
            <a:pPr>
              <a:defRPr sz="1000">
                <a:solidFill>
                  <a:srgbClr val="3C3C3C"/>
                </a:solidFill>
              </a:defRPr>
            </a:pPr>
            <a:r>
              <a:t>CEGR 493 Capstone II Final Oral Defense • Part III • Morgan State University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0F2850"/>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40080"/>
            <a:ext cx="12191695" cy="45720"/>
          </a:xfrm>
          <a:prstGeom prst="rect">
            <a:avLst/>
          </a:prstGeom>
          <a:solidFill>
            <a:srgbClr val="C99B2D"/>
          </a:solidFill>
          <a:ln>
            <a:solidFill>
              <a:srgbClr val="C99B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11480" y="109728"/>
            <a:ext cx="10972800" cy="365760"/>
          </a:xfrm>
          <a:prstGeom prst="rect">
            <a:avLst/>
          </a:prstGeom>
          <a:noFill/>
        </p:spPr>
        <p:txBody>
          <a:bodyPr wrap="none">
            <a:spAutoFit/>
          </a:bodyPr>
          <a:lstStyle/>
          <a:p>
            <a:pPr>
              <a:defRPr sz="3000" b="1">
                <a:solidFill>
                  <a:srgbClr val="FFFFFF"/>
                </a:solidFill>
              </a:defRPr>
            </a:pPr>
            <a:r>
              <a:t>Engineering Results &amp; Design Performance</a:t>
            </a:r>
          </a:p>
        </p:txBody>
      </p:sp>
      <p:sp>
        <p:nvSpPr>
          <p:cNvPr id="5" name="TextBox 4"/>
          <p:cNvSpPr txBox="1"/>
          <p:nvPr/>
        </p:nvSpPr>
        <p:spPr>
          <a:xfrm>
            <a:off x="502920" y="868680"/>
            <a:ext cx="6675120" cy="5303520"/>
          </a:xfrm>
          <a:prstGeom prst="rect">
            <a:avLst/>
          </a:prstGeom>
          <a:noFill/>
        </p:spPr>
        <p:txBody>
          <a:bodyPr wrap="none">
            <a:spAutoFit/>
          </a:bodyPr>
          <a:lstStyle/>
          <a:p>
            <a:pPr>
              <a:defRPr sz="2000">
                <a:solidFill>
                  <a:srgbClr val="3C3C3C"/>
                </a:solidFill>
              </a:defRPr>
            </a:pPr>
            <a:r>
              <a:t>• Present final design results.</a:t>
            </a:r>
          </a:p>
          <a:p>
            <a:pPr>
              <a:defRPr sz="2000">
                <a:solidFill>
                  <a:srgbClr val="3C3C3C"/>
                </a:solidFill>
              </a:defRPr>
            </a:pPr>
            <a:r>
              <a:t>• Show governing demand/capacity ratios.</a:t>
            </a:r>
          </a:p>
          <a:p>
            <a:pPr>
              <a:defRPr sz="2000">
                <a:solidFill>
                  <a:srgbClr val="3C3C3C"/>
                </a:solidFill>
              </a:defRPr>
            </a:pPr>
            <a:r>
              <a:t>• Summarize performance metrics.</a:t>
            </a:r>
          </a:p>
          <a:p>
            <a:pPr>
              <a:defRPr sz="2000">
                <a:solidFill>
                  <a:srgbClr val="3C3C3C"/>
                </a:solidFill>
              </a:defRPr>
            </a:pPr>
            <a:r>
              <a:t>• Discuss safety and serviceability.</a:t>
            </a:r>
          </a:p>
        </p:txBody>
      </p:sp>
      <p:sp>
        <p:nvSpPr>
          <p:cNvPr id="6" name="Rounded Rectangle 5"/>
          <p:cNvSpPr/>
          <p:nvPr/>
        </p:nvSpPr>
        <p:spPr>
          <a:xfrm>
            <a:off x="7498079" y="868680"/>
            <a:ext cx="4206240" cy="5303520"/>
          </a:xfrm>
          <a:prstGeom prst="roundRect">
            <a:avLst/>
          </a:prstGeom>
          <a:solidFill>
            <a:srgbClr val="E8EEF8"/>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Result Plots / Capacity Charts</a:t>
            </a:r>
            <a:br/>
            <a:br/>
            <a:r>
              <a:t>Insert CAD drawings,</a:t>
            </a:r>
            <a:br/>
            <a:r>
              <a:t>engineering figures,</a:t>
            </a:r>
            <a:br/>
            <a:r>
              <a:t>photos, plots or tables.</a:t>
            </a:r>
          </a:p>
        </p:txBody>
      </p:sp>
      <p:sp>
        <p:nvSpPr>
          <p:cNvPr id="7" name="TextBox 6"/>
          <p:cNvSpPr txBox="1"/>
          <p:nvPr/>
        </p:nvSpPr>
        <p:spPr>
          <a:xfrm>
            <a:off x="411480" y="6400800"/>
            <a:ext cx="10972800" cy="182880"/>
          </a:xfrm>
          <a:prstGeom prst="rect">
            <a:avLst/>
          </a:prstGeom>
          <a:noFill/>
        </p:spPr>
        <p:txBody>
          <a:bodyPr wrap="none">
            <a:spAutoFit/>
          </a:bodyPr>
          <a:lstStyle/>
          <a:p>
            <a:pPr>
              <a:defRPr sz="1000">
                <a:solidFill>
                  <a:srgbClr val="3C3C3C"/>
                </a:solidFill>
              </a:defRPr>
            </a:pPr>
            <a:r>
              <a:t>CEGR 493 Capstone II Final Oral Defense • Part III • Morgan State University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0F2850"/>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40080"/>
            <a:ext cx="12191695" cy="45720"/>
          </a:xfrm>
          <a:prstGeom prst="rect">
            <a:avLst/>
          </a:prstGeom>
          <a:solidFill>
            <a:srgbClr val="C99B2D"/>
          </a:solidFill>
          <a:ln>
            <a:solidFill>
              <a:srgbClr val="C99B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11480" y="109728"/>
            <a:ext cx="10972800" cy="365760"/>
          </a:xfrm>
          <a:prstGeom prst="rect">
            <a:avLst/>
          </a:prstGeom>
          <a:noFill/>
        </p:spPr>
        <p:txBody>
          <a:bodyPr wrap="none">
            <a:spAutoFit/>
          </a:bodyPr>
          <a:lstStyle/>
          <a:p>
            <a:pPr>
              <a:defRPr sz="3000" b="1">
                <a:solidFill>
                  <a:srgbClr val="FFFFFF"/>
                </a:solidFill>
              </a:defRPr>
            </a:pPr>
            <a:r>
              <a:t>Conclusions &amp; Recommendations</a:t>
            </a:r>
          </a:p>
        </p:txBody>
      </p:sp>
      <p:sp>
        <p:nvSpPr>
          <p:cNvPr id="5" name="TextBox 4"/>
          <p:cNvSpPr txBox="1"/>
          <p:nvPr/>
        </p:nvSpPr>
        <p:spPr>
          <a:xfrm>
            <a:off x="502920" y="868680"/>
            <a:ext cx="6675120" cy="5303520"/>
          </a:xfrm>
          <a:prstGeom prst="rect">
            <a:avLst/>
          </a:prstGeom>
          <a:noFill/>
        </p:spPr>
        <p:txBody>
          <a:bodyPr wrap="none">
            <a:spAutoFit/>
          </a:bodyPr>
          <a:lstStyle/>
          <a:p>
            <a:pPr>
              <a:defRPr sz="2000">
                <a:solidFill>
                  <a:srgbClr val="3C3C3C"/>
                </a:solidFill>
              </a:defRPr>
            </a:pPr>
            <a:r>
              <a:t>• Summarize key engineering findings.</a:t>
            </a:r>
          </a:p>
          <a:p>
            <a:pPr>
              <a:defRPr sz="2000">
                <a:solidFill>
                  <a:srgbClr val="3C3C3C"/>
                </a:solidFill>
              </a:defRPr>
            </a:pPr>
            <a:r>
              <a:t>• Discuss project limitations.</a:t>
            </a:r>
          </a:p>
          <a:p>
            <a:pPr>
              <a:defRPr sz="2000">
                <a:solidFill>
                  <a:srgbClr val="3C3C3C"/>
                </a:solidFill>
              </a:defRPr>
            </a:pPr>
            <a:r>
              <a:t>• Provide recommendations for implementation and future work.</a:t>
            </a:r>
          </a:p>
        </p:txBody>
      </p:sp>
      <p:sp>
        <p:nvSpPr>
          <p:cNvPr id="6" name="Rounded Rectangle 5"/>
          <p:cNvSpPr/>
          <p:nvPr/>
        </p:nvSpPr>
        <p:spPr>
          <a:xfrm>
            <a:off x="7498079" y="868680"/>
            <a:ext cx="4206240" cy="5303520"/>
          </a:xfrm>
          <a:prstGeom prst="roundRect">
            <a:avLst/>
          </a:prstGeom>
          <a:solidFill>
            <a:srgbClr val="E8EEF8"/>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Project Rendering</a:t>
            </a:r>
            <a:br/>
            <a:br/>
            <a:r>
              <a:t>Insert CAD drawings,</a:t>
            </a:r>
            <a:br/>
            <a:r>
              <a:t>engineering figures,</a:t>
            </a:r>
            <a:br/>
            <a:r>
              <a:t>photos, plots or tables.</a:t>
            </a:r>
          </a:p>
        </p:txBody>
      </p:sp>
      <p:sp>
        <p:nvSpPr>
          <p:cNvPr id="7" name="TextBox 6"/>
          <p:cNvSpPr txBox="1"/>
          <p:nvPr/>
        </p:nvSpPr>
        <p:spPr>
          <a:xfrm>
            <a:off x="411480" y="6400800"/>
            <a:ext cx="10972800" cy="182880"/>
          </a:xfrm>
          <a:prstGeom prst="rect">
            <a:avLst/>
          </a:prstGeom>
          <a:noFill/>
        </p:spPr>
        <p:txBody>
          <a:bodyPr wrap="none">
            <a:spAutoFit/>
          </a:bodyPr>
          <a:lstStyle/>
          <a:p>
            <a:pPr>
              <a:defRPr sz="1000">
                <a:solidFill>
                  <a:srgbClr val="3C3C3C"/>
                </a:solidFill>
              </a:defRPr>
            </a:pPr>
            <a:r>
              <a:t>CEGR 493 Capstone II Final Oral Defense • Part III • Morgan State University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0F2850"/>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40080"/>
            <a:ext cx="12191695" cy="45720"/>
          </a:xfrm>
          <a:prstGeom prst="rect">
            <a:avLst/>
          </a:prstGeom>
          <a:solidFill>
            <a:srgbClr val="C99B2D"/>
          </a:solidFill>
          <a:ln>
            <a:solidFill>
              <a:srgbClr val="C99B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11480" y="109728"/>
            <a:ext cx="10972800" cy="365760"/>
          </a:xfrm>
          <a:prstGeom prst="rect">
            <a:avLst/>
          </a:prstGeom>
          <a:noFill/>
        </p:spPr>
        <p:txBody>
          <a:bodyPr wrap="none">
            <a:spAutoFit/>
          </a:bodyPr>
          <a:lstStyle/>
          <a:p>
            <a:pPr>
              <a:defRPr sz="3000" b="1">
                <a:solidFill>
                  <a:srgbClr val="FFFFFF"/>
                </a:solidFill>
              </a:defRPr>
            </a:pPr>
            <a:r>
              <a:t>Final Report Assembly</a:t>
            </a:r>
          </a:p>
        </p:txBody>
      </p:sp>
      <p:sp>
        <p:nvSpPr>
          <p:cNvPr id="5" name="TextBox 4"/>
          <p:cNvSpPr txBox="1"/>
          <p:nvPr/>
        </p:nvSpPr>
        <p:spPr>
          <a:xfrm>
            <a:off x="502920" y="868680"/>
            <a:ext cx="6675120" cy="5303520"/>
          </a:xfrm>
          <a:prstGeom prst="rect">
            <a:avLst/>
          </a:prstGeom>
          <a:noFill/>
        </p:spPr>
        <p:txBody>
          <a:bodyPr wrap="none">
            <a:spAutoFit/>
          </a:bodyPr>
          <a:lstStyle/>
          <a:p>
            <a:pPr>
              <a:defRPr sz="2000">
                <a:solidFill>
                  <a:srgbClr val="3C3C3C"/>
                </a:solidFill>
              </a:defRPr>
            </a:pPr>
            <a:r>
              <a:t>• List report chapters.</a:t>
            </a:r>
          </a:p>
          <a:p>
            <a:pPr>
              <a:defRPr sz="2000">
                <a:solidFill>
                  <a:srgbClr val="3C3C3C"/>
                </a:solidFill>
              </a:defRPr>
            </a:pPr>
            <a:r>
              <a:t>• Confirm appendices and calculations included.</a:t>
            </a:r>
          </a:p>
          <a:p>
            <a:pPr>
              <a:defRPr sz="2000">
                <a:solidFill>
                  <a:srgbClr val="3C3C3C"/>
                </a:solidFill>
              </a:defRPr>
            </a:pPr>
            <a:r>
              <a:t>• Verify drawings, references and deliverables.</a:t>
            </a:r>
          </a:p>
        </p:txBody>
      </p:sp>
      <p:sp>
        <p:nvSpPr>
          <p:cNvPr id="6" name="Rounded Rectangle 5"/>
          <p:cNvSpPr/>
          <p:nvPr/>
        </p:nvSpPr>
        <p:spPr>
          <a:xfrm>
            <a:off x="7498079" y="868680"/>
            <a:ext cx="4206240" cy="5303520"/>
          </a:xfrm>
          <a:prstGeom prst="roundRect">
            <a:avLst/>
          </a:prstGeom>
          <a:solidFill>
            <a:srgbClr val="E8EEF8"/>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Report Structure</a:t>
            </a:r>
            <a:br/>
            <a:br/>
            <a:r>
              <a:t>Insert CAD drawings,</a:t>
            </a:r>
            <a:br/>
            <a:r>
              <a:t>engineering figures,</a:t>
            </a:r>
            <a:br/>
            <a:r>
              <a:t>photos, plots or tables.</a:t>
            </a:r>
          </a:p>
        </p:txBody>
      </p:sp>
      <p:sp>
        <p:nvSpPr>
          <p:cNvPr id="7" name="TextBox 6"/>
          <p:cNvSpPr txBox="1"/>
          <p:nvPr/>
        </p:nvSpPr>
        <p:spPr>
          <a:xfrm>
            <a:off x="411480" y="6400800"/>
            <a:ext cx="10972800" cy="182880"/>
          </a:xfrm>
          <a:prstGeom prst="rect">
            <a:avLst/>
          </a:prstGeom>
          <a:noFill/>
        </p:spPr>
        <p:txBody>
          <a:bodyPr wrap="none">
            <a:spAutoFit/>
          </a:bodyPr>
          <a:lstStyle/>
          <a:p>
            <a:pPr>
              <a:defRPr sz="1000">
                <a:solidFill>
                  <a:srgbClr val="3C3C3C"/>
                </a:solidFill>
              </a:defRPr>
            </a:pPr>
            <a:r>
              <a:t>CEGR 493 Capstone II Final Oral Defense • Part III • Morgan State University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0F2850"/>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40080"/>
            <a:ext cx="12191695" cy="45720"/>
          </a:xfrm>
          <a:prstGeom prst="rect">
            <a:avLst/>
          </a:prstGeom>
          <a:solidFill>
            <a:srgbClr val="C99B2D"/>
          </a:solidFill>
          <a:ln>
            <a:solidFill>
              <a:srgbClr val="C99B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11480" y="109728"/>
            <a:ext cx="10972800" cy="365760"/>
          </a:xfrm>
          <a:prstGeom prst="rect">
            <a:avLst/>
          </a:prstGeom>
          <a:noFill/>
        </p:spPr>
        <p:txBody>
          <a:bodyPr wrap="none">
            <a:spAutoFit/>
          </a:bodyPr>
          <a:lstStyle/>
          <a:p>
            <a:pPr>
              <a:defRPr sz="3000" b="1">
                <a:solidFill>
                  <a:srgbClr val="FFFFFF"/>
                </a:solidFill>
              </a:defRPr>
            </a:pPr>
            <a:r>
              <a:t>Appendices &amp; Supporting Data</a:t>
            </a:r>
          </a:p>
        </p:txBody>
      </p:sp>
      <p:sp>
        <p:nvSpPr>
          <p:cNvPr id="5" name="TextBox 4"/>
          <p:cNvSpPr txBox="1"/>
          <p:nvPr/>
        </p:nvSpPr>
        <p:spPr>
          <a:xfrm>
            <a:off x="502920" y="868680"/>
            <a:ext cx="6675120" cy="5303520"/>
          </a:xfrm>
          <a:prstGeom prst="rect">
            <a:avLst/>
          </a:prstGeom>
          <a:noFill/>
        </p:spPr>
        <p:txBody>
          <a:bodyPr wrap="none">
            <a:spAutoFit/>
          </a:bodyPr>
          <a:lstStyle/>
          <a:p>
            <a:pPr>
              <a:defRPr sz="2000">
                <a:solidFill>
                  <a:srgbClr val="3C3C3C"/>
                </a:solidFill>
              </a:defRPr>
            </a:pPr>
            <a:r>
              <a:t>• Calculation sheets.</a:t>
            </a:r>
          </a:p>
          <a:p>
            <a:pPr>
              <a:defRPr sz="2000">
                <a:solidFill>
                  <a:srgbClr val="3C3C3C"/>
                </a:solidFill>
              </a:defRPr>
            </a:pPr>
            <a:r>
              <a:t>• Software outputs.</a:t>
            </a:r>
          </a:p>
          <a:p>
            <a:pPr>
              <a:defRPr sz="2000">
                <a:solidFill>
                  <a:srgbClr val="3C3C3C"/>
                </a:solidFill>
              </a:defRPr>
            </a:pPr>
            <a:r>
              <a:t>• Material data.</a:t>
            </a:r>
          </a:p>
          <a:p>
            <a:pPr>
              <a:defRPr sz="2000">
                <a:solidFill>
                  <a:srgbClr val="3C3C3C"/>
                </a:solidFill>
              </a:defRPr>
            </a:pPr>
            <a:r>
              <a:t>• Laboratory or field records.</a:t>
            </a:r>
          </a:p>
        </p:txBody>
      </p:sp>
      <p:sp>
        <p:nvSpPr>
          <p:cNvPr id="6" name="Rounded Rectangle 5"/>
          <p:cNvSpPr/>
          <p:nvPr/>
        </p:nvSpPr>
        <p:spPr>
          <a:xfrm>
            <a:off x="7498079" y="868680"/>
            <a:ext cx="4206240" cy="5303520"/>
          </a:xfrm>
          <a:prstGeom prst="roundRect">
            <a:avLst/>
          </a:prstGeom>
          <a:solidFill>
            <a:srgbClr val="E8EEF8"/>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Appendix Layout</a:t>
            </a:r>
            <a:br/>
            <a:br/>
            <a:r>
              <a:t>Insert CAD drawings,</a:t>
            </a:r>
            <a:br/>
            <a:r>
              <a:t>engineering figures,</a:t>
            </a:r>
            <a:br/>
            <a:r>
              <a:t>photos, plots or tables.</a:t>
            </a:r>
          </a:p>
        </p:txBody>
      </p:sp>
      <p:sp>
        <p:nvSpPr>
          <p:cNvPr id="7" name="TextBox 6"/>
          <p:cNvSpPr txBox="1"/>
          <p:nvPr/>
        </p:nvSpPr>
        <p:spPr>
          <a:xfrm>
            <a:off x="411480" y="6400800"/>
            <a:ext cx="10972800" cy="182880"/>
          </a:xfrm>
          <a:prstGeom prst="rect">
            <a:avLst/>
          </a:prstGeom>
          <a:noFill/>
        </p:spPr>
        <p:txBody>
          <a:bodyPr wrap="none">
            <a:spAutoFit/>
          </a:bodyPr>
          <a:lstStyle/>
          <a:p>
            <a:pPr>
              <a:defRPr sz="1000">
                <a:solidFill>
                  <a:srgbClr val="3C3C3C"/>
                </a:solidFill>
              </a:defRPr>
            </a:pPr>
            <a:r>
              <a:t>CEGR 493 Capstone II Final Oral Defense • Part III • Morgan State University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0F2850"/>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40080"/>
            <a:ext cx="12191695" cy="45720"/>
          </a:xfrm>
          <a:prstGeom prst="rect">
            <a:avLst/>
          </a:prstGeom>
          <a:solidFill>
            <a:srgbClr val="C99B2D"/>
          </a:solidFill>
          <a:ln>
            <a:solidFill>
              <a:srgbClr val="C99B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11480" y="109728"/>
            <a:ext cx="10972800" cy="365760"/>
          </a:xfrm>
          <a:prstGeom prst="rect">
            <a:avLst/>
          </a:prstGeom>
          <a:noFill/>
        </p:spPr>
        <p:txBody>
          <a:bodyPr wrap="none">
            <a:spAutoFit/>
          </a:bodyPr>
          <a:lstStyle/>
          <a:p>
            <a:pPr>
              <a:defRPr sz="3000" b="1">
                <a:solidFill>
                  <a:srgbClr val="FFFFFF"/>
                </a:solidFill>
              </a:defRPr>
            </a:pPr>
            <a:r>
              <a:t>References</a:t>
            </a:r>
          </a:p>
        </p:txBody>
      </p:sp>
      <p:sp>
        <p:nvSpPr>
          <p:cNvPr id="5" name="TextBox 4"/>
          <p:cNvSpPr txBox="1"/>
          <p:nvPr/>
        </p:nvSpPr>
        <p:spPr>
          <a:xfrm>
            <a:off x="502920" y="868680"/>
            <a:ext cx="3027047" cy="1631216"/>
          </a:xfrm>
          <a:prstGeom prst="rect">
            <a:avLst/>
          </a:prstGeom>
          <a:noFill/>
        </p:spPr>
        <p:txBody>
          <a:bodyPr wrap="none">
            <a:spAutoFit/>
          </a:bodyPr>
          <a:lstStyle/>
          <a:p>
            <a:pPr>
              <a:defRPr sz="2000">
                <a:solidFill>
                  <a:srgbClr val="3C3C3C"/>
                </a:solidFill>
              </a:defRPr>
            </a:pPr>
            <a:r>
              <a:rPr dirty="0"/>
              <a:t>• List standards.</a:t>
            </a:r>
          </a:p>
          <a:p>
            <a:pPr>
              <a:defRPr sz="2000">
                <a:solidFill>
                  <a:srgbClr val="3C3C3C"/>
                </a:solidFill>
              </a:defRPr>
            </a:pPr>
            <a:r>
              <a:rPr dirty="0"/>
              <a:t>• Journal articles.</a:t>
            </a:r>
          </a:p>
          <a:p>
            <a:pPr>
              <a:defRPr sz="2000">
                <a:solidFill>
                  <a:srgbClr val="3C3C3C"/>
                </a:solidFill>
              </a:defRPr>
            </a:pPr>
            <a:r>
              <a:rPr dirty="0"/>
              <a:t>• Design manuals.</a:t>
            </a:r>
            <a:endParaRPr lang="en-US" dirty="0"/>
          </a:p>
          <a:p>
            <a:pPr>
              <a:defRPr sz="2000">
                <a:solidFill>
                  <a:srgbClr val="3C3C3C"/>
                </a:solidFill>
              </a:defRPr>
            </a:pPr>
            <a:r>
              <a:rPr lang="en-US" dirty="0"/>
              <a:t>• Textbooks.</a:t>
            </a:r>
            <a:endParaRPr dirty="0"/>
          </a:p>
          <a:p>
            <a:pPr>
              <a:defRPr sz="2000">
                <a:solidFill>
                  <a:srgbClr val="3C3C3C"/>
                </a:solidFill>
              </a:defRPr>
            </a:pPr>
            <a:r>
              <a:rPr dirty="0"/>
              <a:t>• Software documentation.</a:t>
            </a:r>
          </a:p>
        </p:txBody>
      </p:sp>
      <p:sp>
        <p:nvSpPr>
          <p:cNvPr id="6" name="Rounded Rectangle 5"/>
          <p:cNvSpPr/>
          <p:nvPr/>
        </p:nvSpPr>
        <p:spPr>
          <a:xfrm>
            <a:off x="7498079" y="868680"/>
            <a:ext cx="4206240" cy="5303520"/>
          </a:xfrm>
          <a:prstGeom prst="roundRect">
            <a:avLst/>
          </a:prstGeom>
          <a:solidFill>
            <a:srgbClr val="E8EEF8"/>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Reference Format</a:t>
            </a:r>
            <a:br/>
            <a:br/>
            <a:r>
              <a:t>Insert CAD drawings,</a:t>
            </a:r>
            <a:br/>
            <a:r>
              <a:t>engineering figures,</a:t>
            </a:r>
            <a:br/>
            <a:r>
              <a:t>photos, plots or tables.</a:t>
            </a:r>
          </a:p>
        </p:txBody>
      </p:sp>
      <p:sp>
        <p:nvSpPr>
          <p:cNvPr id="7" name="TextBox 6"/>
          <p:cNvSpPr txBox="1"/>
          <p:nvPr/>
        </p:nvSpPr>
        <p:spPr>
          <a:xfrm>
            <a:off x="411480" y="6400800"/>
            <a:ext cx="10972800" cy="182880"/>
          </a:xfrm>
          <a:prstGeom prst="rect">
            <a:avLst/>
          </a:prstGeom>
          <a:noFill/>
        </p:spPr>
        <p:txBody>
          <a:bodyPr wrap="none">
            <a:spAutoFit/>
          </a:bodyPr>
          <a:lstStyle/>
          <a:p>
            <a:pPr>
              <a:defRPr sz="1000">
                <a:solidFill>
                  <a:srgbClr val="3C3C3C"/>
                </a:solidFill>
              </a:defRPr>
            </a:pPr>
            <a:r>
              <a:t>CEGR 493 Capstone II Final Oral Defense • Part III • Morgan State University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0F2850"/>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40080"/>
            <a:ext cx="12191695" cy="45720"/>
          </a:xfrm>
          <a:prstGeom prst="rect">
            <a:avLst/>
          </a:prstGeom>
          <a:solidFill>
            <a:srgbClr val="C99B2D"/>
          </a:solidFill>
          <a:ln>
            <a:solidFill>
              <a:srgbClr val="C99B2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11480" y="109728"/>
            <a:ext cx="10972800" cy="365760"/>
          </a:xfrm>
          <a:prstGeom prst="rect">
            <a:avLst/>
          </a:prstGeom>
          <a:noFill/>
        </p:spPr>
        <p:txBody>
          <a:bodyPr wrap="none">
            <a:spAutoFit/>
          </a:bodyPr>
          <a:lstStyle/>
          <a:p>
            <a:pPr>
              <a:defRPr sz="3000" b="1">
                <a:solidFill>
                  <a:srgbClr val="FFFFFF"/>
                </a:solidFill>
              </a:defRPr>
            </a:pPr>
            <a:r>
              <a:t>Questions</a:t>
            </a:r>
          </a:p>
        </p:txBody>
      </p:sp>
      <p:sp>
        <p:nvSpPr>
          <p:cNvPr id="5" name="TextBox 4"/>
          <p:cNvSpPr txBox="1"/>
          <p:nvPr/>
        </p:nvSpPr>
        <p:spPr>
          <a:xfrm>
            <a:off x="502920" y="868680"/>
            <a:ext cx="6675120" cy="5303520"/>
          </a:xfrm>
          <a:prstGeom prst="rect">
            <a:avLst/>
          </a:prstGeom>
          <a:noFill/>
        </p:spPr>
        <p:txBody>
          <a:bodyPr wrap="none">
            <a:spAutoFit/>
          </a:bodyPr>
          <a:lstStyle/>
          <a:p>
            <a:pPr>
              <a:defRPr sz="2000">
                <a:solidFill>
                  <a:srgbClr val="3C3C3C"/>
                </a:solidFill>
              </a:defRPr>
            </a:pPr>
            <a:r>
              <a:t>• Thank the committee.</a:t>
            </a:r>
          </a:p>
          <a:p>
            <a:pPr>
              <a:defRPr sz="2000">
                <a:solidFill>
                  <a:srgbClr val="3C3C3C"/>
                </a:solidFill>
              </a:defRPr>
            </a:pPr>
            <a:r>
              <a:t>• Invite questions and discussion.</a:t>
            </a:r>
          </a:p>
        </p:txBody>
      </p:sp>
      <p:sp>
        <p:nvSpPr>
          <p:cNvPr id="6" name="Rounded Rectangle 5"/>
          <p:cNvSpPr/>
          <p:nvPr/>
        </p:nvSpPr>
        <p:spPr>
          <a:xfrm>
            <a:off x="7498079" y="868680"/>
            <a:ext cx="4206240" cy="5303520"/>
          </a:xfrm>
          <a:prstGeom prst="roundRect">
            <a:avLst/>
          </a:prstGeom>
          <a:solidFill>
            <a:srgbClr val="E8EEF8"/>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t>Project Image / University Logo</a:t>
            </a:r>
            <a:br/>
            <a:br/>
            <a:r>
              <a:t>Insert CAD drawings,</a:t>
            </a:r>
            <a:br/>
            <a:r>
              <a:t>engineering figures,</a:t>
            </a:r>
            <a:br/>
            <a:r>
              <a:t>photos, plots or tables.</a:t>
            </a:r>
          </a:p>
        </p:txBody>
      </p:sp>
      <p:sp>
        <p:nvSpPr>
          <p:cNvPr id="7" name="TextBox 6"/>
          <p:cNvSpPr txBox="1"/>
          <p:nvPr/>
        </p:nvSpPr>
        <p:spPr>
          <a:xfrm>
            <a:off x="411480" y="6400800"/>
            <a:ext cx="10972800" cy="182880"/>
          </a:xfrm>
          <a:prstGeom prst="rect">
            <a:avLst/>
          </a:prstGeom>
          <a:noFill/>
        </p:spPr>
        <p:txBody>
          <a:bodyPr wrap="none">
            <a:spAutoFit/>
          </a:bodyPr>
          <a:lstStyle/>
          <a:p>
            <a:pPr>
              <a:defRPr sz="1000">
                <a:solidFill>
                  <a:srgbClr val="3C3C3C"/>
                </a:solidFill>
              </a:defRPr>
            </a:pPr>
            <a:r>
              <a:t>CEGR 493 Capstone II Final Oral Defense • Part III • Morgan State University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8D0DA-9A84-6379-5989-616F5F6205F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AD6E677-6AC8-68B7-674D-0ABD24022E4B}"/>
              </a:ext>
            </a:extLst>
          </p:cNvPr>
          <p:cNvSpPr/>
          <p:nvPr/>
        </p:nvSpPr>
        <p:spPr>
          <a:xfrm>
            <a:off x="0" y="0"/>
            <a:ext cx="12191695" cy="658368"/>
          </a:xfrm>
          <a:prstGeom prst="rect">
            <a:avLst/>
          </a:prstGeom>
          <a:solidFill>
            <a:srgbClr val="0F2850"/>
          </a:solidFill>
          <a:ln>
            <a:solidFill>
              <a:srgbClr val="0F28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971D2D85-0138-F28A-3BE8-595AC8E777CC}"/>
              </a:ext>
            </a:extLst>
          </p:cNvPr>
          <p:cNvSpPr txBox="1"/>
          <p:nvPr/>
        </p:nvSpPr>
        <p:spPr>
          <a:xfrm>
            <a:off x="411480" y="109728"/>
            <a:ext cx="10972800" cy="365760"/>
          </a:xfrm>
          <a:prstGeom prst="rect">
            <a:avLst/>
          </a:prstGeom>
          <a:noFill/>
        </p:spPr>
        <p:txBody>
          <a:bodyPr wrap="none">
            <a:spAutoFit/>
          </a:bodyPr>
          <a:lstStyle/>
          <a:p>
            <a:pPr>
              <a:defRPr sz="3000" b="1">
                <a:solidFill>
                  <a:srgbClr val="FFFFFF"/>
                </a:solidFill>
              </a:defRPr>
            </a:pPr>
            <a:r>
              <a:t>Questions</a:t>
            </a:r>
          </a:p>
        </p:txBody>
      </p:sp>
      <p:sp>
        <p:nvSpPr>
          <p:cNvPr id="7" name="TextBox 6">
            <a:extLst>
              <a:ext uri="{FF2B5EF4-FFF2-40B4-BE49-F238E27FC236}">
                <a16:creationId xmlns:a16="http://schemas.microsoft.com/office/drawing/2014/main" id="{FA9E0AF4-0AC9-D912-E3EE-478A2684416B}"/>
              </a:ext>
            </a:extLst>
          </p:cNvPr>
          <p:cNvSpPr txBox="1"/>
          <p:nvPr/>
        </p:nvSpPr>
        <p:spPr>
          <a:xfrm>
            <a:off x="411480" y="6400800"/>
            <a:ext cx="10972800" cy="182880"/>
          </a:xfrm>
          <a:prstGeom prst="rect">
            <a:avLst/>
          </a:prstGeom>
          <a:noFill/>
        </p:spPr>
        <p:txBody>
          <a:bodyPr wrap="none">
            <a:spAutoFit/>
          </a:bodyPr>
          <a:lstStyle/>
          <a:p>
            <a:pPr>
              <a:defRPr sz="1000">
                <a:solidFill>
                  <a:srgbClr val="3C3C3C"/>
                </a:solidFill>
              </a:defRPr>
            </a:pPr>
            <a:r>
              <a:t>CEGR 493 Capstone II Final Oral Defense • Part III • Morgan State University</a:t>
            </a:r>
          </a:p>
        </p:txBody>
      </p:sp>
      <p:sp>
        <p:nvSpPr>
          <p:cNvPr id="11" name="TextBox 10">
            <a:extLst>
              <a:ext uri="{FF2B5EF4-FFF2-40B4-BE49-F238E27FC236}">
                <a16:creationId xmlns:a16="http://schemas.microsoft.com/office/drawing/2014/main" id="{242C8B76-FF80-230C-1A21-3BBF1C9D6E9B}"/>
              </a:ext>
            </a:extLst>
          </p:cNvPr>
          <p:cNvSpPr txBox="1"/>
          <p:nvPr/>
        </p:nvSpPr>
        <p:spPr>
          <a:xfrm>
            <a:off x="330994" y="768489"/>
            <a:ext cx="7222332" cy="5632311"/>
          </a:xfrm>
          <a:prstGeom prst="rect">
            <a:avLst/>
          </a:prstGeom>
          <a:noFill/>
        </p:spPr>
        <p:txBody>
          <a:bodyPr wrap="square">
            <a:spAutoFit/>
          </a:bodyPr>
          <a:lstStyle/>
          <a:p>
            <a:pPr marL="342900" lvl="0" indent="-342900">
              <a:buFont typeface="Arial" panose="020B0604020202020204" pitchFamily="34" charset="0"/>
              <a:buChar char="•"/>
            </a:pPr>
            <a:r>
              <a:rPr lang="en-US" b="1" dirty="0"/>
              <a:t>Titles:</a:t>
            </a:r>
            <a:r>
              <a:rPr lang="en-US" dirty="0"/>
              <a:t> 30–34 pt bold. </a:t>
            </a:r>
          </a:p>
          <a:p>
            <a:pPr marL="342900" lvl="0" indent="-342900">
              <a:buFont typeface="Arial" panose="020B0604020202020204" pitchFamily="34" charset="0"/>
              <a:buChar char="•"/>
            </a:pPr>
            <a:r>
              <a:rPr lang="en-US" b="1" dirty="0"/>
              <a:t>Section headings:</a:t>
            </a:r>
            <a:r>
              <a:rPr lang="en-US" dirty="0"/>
              <a:t> 26–28 pt. </a:t>
            </a:r>
          </a:p>
          <a:p>
            <a:pPr marL="342900" lvl="0" indent="-342900">
              <a:buFont typeface="Arial" panose="020B0604020202020204" pitchFamily="34" charset="0"/>
              <a:buChar char="•"/>
            </a:pPr>
            <a:r>
              <a:rPr lang="en-US" b="1" dirty="0"/>
              <a:t>Main text:</a:t>
            </a:r>
            <a:r>
              <a:rPr lang="en-US" dirty="0"/>
              <a:t> 22–24 pt. </a:t>
            </a:r>
          </a:p>
          <a:p>
            <a:pPr marL="342900" lvl="0" indent="-342900">
              <a:buFont typeface="Arial" panose="020B0604020202020204" pitchFamily="34" charset="0"/>
              <a:buChar char="•"/>
            </a:pPr>
            <a:r>
              <a:rPr lang="en-US" b="1" dirty="0"/>
              <a:t>Secondary text:</a:t>
            </a:r>
            <a:r>
              <a:rPr lang="en-US" dirty="0"/>
              <a:t> 20 pt. </a:t>
            </a:r>
          </a:p>
          <a:p>
            <a:pPr marL="342900" lvl="0" indent="-342900">
              <a:buFont typeface="Arial" panose="020B0604020202020204" pitchFamily="34" charset="0"/>
              <a:buChar char="•"/>
            </a:pPr>
            <a:r>
              <a:rPr lang="en-US" b="1" dirty="0"/>
              <a:t>Minimum body text:</a:t>
            </a:r>
            <a:r>
              <a:rPr lang="en-US" dirty="0"/>
              <a:t> 18 pt. </a:t>
            </a:r>
          </a:p>
          <a:p>
            <a:pPr marL="342900" lvl="0" indent="-342900">
              <a:buFont typeface="Arial" panose="020B0604020202020204" pitchFamily="34" charset="0"/>
              <a:buChar char="•"/>
            </a:pPr>
            <a:r>
              <a:rPr lang="en-US" dirty="0"/>
              <a:t>Use one professional font family (Aptos, Calibri, Segoe UI, or Cambria). </a:t>
            </a:r>
          </a:p>
          <a:p>
            <a:pPr marL="342900" lvl="0" indent="-342900">
              <a:buFont typeface="Arial" panose="020B0604020202020204" pitchFamily="34" charset="0"/>
              <a:buChar char="•"/>
            </a:pPr>
            <a:r>
              <a:rPr lang="en-US" dirty="0"/>
              <a:t>Every technical slide should include a combination of concise text and supporting visuals (figures, tables, drawings, software screenshots, or photographs). </a:t>
            </a:r>
          </a:p>
          <a:p>
            <a:pPr marL="342900" lvl="0" indent="-342900">
              <a:buFont typeface="Arial" panose="020B0604020202020204" pitchFamily="34" charset="0"/>
              <a:buChar char="•"/>
            </a:pPr>
            <a:r>
              <a:rPr lang="en-US" dirty="0"/>
              <a:t>Every engineering equation should define variables, reference the governing standard, and, where appropriate, be accompanied by a representative calculation. </a:t>
            </a:r>
          </a:p>
          <a:p>
            <a:pPr marL="342900" lvl="0" indent="-342900">
              <a:buFont typeface="Arial" panose="020B0604020202020204" pitchFamily="34" charset="0"/>
              <a:buChar char="•"/>
            </a:pPr>
            <a:r>
              <a:rPr lang="en-US" dirty="0"/>
              <a:t>Every engineering drawing, figure, or table should have a title, figure/table number, and caption. </a:t>
            </a:r>
          </a:p>
          <a:p>
            <a:pPr marL="342900" lvl="0" indent="-342900">
              <a:buFont typeface="Arial" panose="020B0604020202020204" pitchFamily="34" charset="0"/>
              <a:buChar char="•"/>
            </a:pPr>
            <a:r>
              <a:rPr lang="en-US" dirty="0"/>
              <a:t>Each discipline-specific section should demonstrate compliance with the applicable codes and standards, include verification of calculations, compare alternatives where appropriate, and conclude with design acceptance based on the relevant criteria. This aligns with the CEGR 493 expectations that each element be designed, checked, detailed, verified, compared, costed, and documented. </a:t>
            </a:r>
          </a:p>
        </p:txBody>
      </p:sp>
      <p:sp>
        <p:nvSpPr>
          <p:cNvPr id="13" name="Rounded Rectangle 5">
            <a:extLst>
              <a:ext uri="{FF2B5EF4-FFF2-40B4-BE49-F238E27FC236}">
                <a16:creationId xmlns:a16="http://schemas.microsoft.com/office/drawing/2014/main" id="{EED95F15-1548-B5D0-EC81-A51849FF56C2}"/>
              </a:ext>
            </a:extLst>
          </p:cNvPr>
          <p:cNvSpPr/>
          <p:nvPr/>
        </p:nvSpPr>
        <p:spPr>
          <a:xfrm>
            <a:off x="7772400" y="916305"/>
            <a:ext cx="3657600" cy="5632310"/>
          </a:xfrm>
          <a:prstGeom prst="roundRect">
            <a:avLst/>
          </a:prstGeom>
          <a:solidFill>
            <a:srgbClr val="E9F0FA"/>
          </a:solidFill>
          <a:ln>
            <a:solidFill>
              <a:srgbClr val="C89628"/>
            </a:solidFill>
          </a:ln>
        </p:spPr>
        <p:style>
          <a:lnRef idx="1">
            <a:schemeClr val="accent1"/>
          </a:lnRef>
          <a:fillRef idx="3">
            <a:schemeClr val="accent1"/>
          </a:fillRef>
          <a:effectRef idx="2">
            <a:schemeClr val="accent1"/>
          </a:effectRef>
          <a:fontRef idx="minor">
            <a:schemeClr val="lt1"/>
          </a:fontRef>
        </p:style>
        <p:txBody>
          <a:bodyPr rtlCol="0" anchor="ctr"/>
          <a:lstStyle/>
          <a:p>
            <a:pPr lvl="0"/>
            <a:r>
              <a:rPr dirty="0"/>
              <a:t>Recommended Methodology Sequence</a:t>
            </a:r>
            <a:br>
              <a:rPr dirty="0"/>
            </a:br>
            <a:br>
              <a:rPr sz="1600" dirty="0"/>
            </a:br>
            <a:r>
              <a:rPr lang="en-US" sz="1600" dirty="0"/>
              <a:t>CEGR 492 Part 1 (Project Baseline)</a:t>
            </a:r>
          </a:p>
          <a:p>
            <a:pPr lvl="0"/>
            <a:r>
              <a:rPr lang="en-US" sz="1600" b="1" dirty="0"/>
              <a:t>Engineering Analysis Framework</a:t>
            </a:r>
            <a:r>
              <a:rPr lang="en-US" sz="1600" dirty="0"/>
              <a:t> </a:t>
            </a:r>
          </a:p>
          <a:p>
            <a:pPr lvl="0"/>
            <a:r>
              <a:rPr lang="en-US" sz="1600" b="1" dirty="0"/>
              <a:t>Structural / Geotechnical / Transportation / Hydraulic Analysis</a:t>
            </a:r>
            <a:r>
              <a:rPr lang="en-US" sz="1600" dirty="0"/>
              <a:t> </a:t>
            </a:r>
          </a:p>
          <a:p>
            <a:pPr lvl="0"/>
            <a:r>
              <a:rPr lang="en-US" sz="1600" b="1" dirty="0"/>
              <a:t>Engineering Design Calculations</a:t>
            </a:r>
            <a:r>
              <a:rPr lang="en-US" sz="1600" dirty="0"/>
              <a:t> </a:t>
            </a:r>
          </a:p>
          <a:p>
            <a:pPr lvl="0"/>
            <a:r>
              <a:rPr lang="en-US" sz="1600" b="1" dirty="0"/>
              <a:t>Modeling &amp; Simulation</a:t>
            </a:r>
            <a:r>
              <a:rPr lang="en-US" sz="1600" dirty="0"/>
              <a:t> </a:t>
            </a:r>
          </a:p>
          <a:p>
            <a:pPr lvl="0"/>
            <a:r>
              <a:rPr lang="en-US" sz="1600" b="1" dirty="0"/>
              <a:t>Codes, Standards &amp; Design Checks</a:t>
            </a:r>
            <a:r>
              <a:rPr lang="en-US" sz="1600" dirty="0"/>
              <a:t> </a:t>
            </a:r>
          </a:p>
          <a:p>
            <a:pPr lvl="0"/>
            <a:r>
              <a:rPr lang="en-US" sz="1600" b="1" dirty="0"/>
              <a:t>Design Alternatives Analysis</a:t>
            </a:r>
            <a:r>
              <a:rPr lang="en-US" sz="1600" dirty="0"/>
              <a:t> </a:t>
            </a:r>
          </a:p>
          <a:p>
            <a:pPr lvl="0"/>
            <a:r>
              <a:rPr lang="en-US" sz="1600" b="1" dirty="0"/>
              <a:t>Cost Estimate &amp; Constructability</a:t>
            </a:r>
            <a:endParaRPr lang="en-US" sz="1600" dirty="0"/>
          </a:p>
          <a:p>
            <a:pPr lvl="0"/>
            <a:r>
              <a:rPr lang="en-US" dirty="0"/>
              <a:t>Engineering Drawings &amp; Details </a:t>
            </a:r>
          </a:p>
          <a:p>
            <a:pPr lvl="0"/>
            <a:r>
              <a:rPr lang="en-US" dirty="0"/>
              <a:t>Detailed Design Drawings </a:t>
            </a:r>
          </a:p>
          <a:p>
            <a:pPr lvl="0"/>
            <a:r>
              <a:rPr lang="en-US" dirty="0"/>
              <a:t>Verification Methodology </a:t>
            </a:r>
          </a:p>
          <a:p>
            <a:pPr lvl="0"/>
            <a:r>
              <a:rPr lang="en-US" dirty="0"/>
              <a:t>Verification Results </a:t>
            </a:r>
          </a:p>
          <a:p>
            <a:pPr lvl="0"/>
            <a:r>
              <a:rPr lang="en-US" dirty="0"/>
              <a:t>Engineering Results &amp; Design Performance </a:t>
            </a:r>
          </a:p>
          <a:p>
            <a:pPr lvl="0"/>
            <a:r>
              <a:rPr lang="en-US" dirty="0"/>
              <a:t>Conclusions &amp; Recommendations</a:t>
            </a:r>
          </a:p>
          <a:p>
            <a:pPr algn="ctr">
              <a:defRPr sz="1800" b="1"/>
            </a:pPr>
            <a:endParaRPr dirty="0"/>
          </a:p>
        </p:txBody>
      </p:sp>
    </p:spTree>
    <p:extLst>
      <p:ext uri="{BB962C8B-B14F-4D97-AF65-F5344CB8AC3E}">
        <p14:creationId xmlns:p14="http://schemas.microsoft.com/office/powerpoint/2010/main" val="25021356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44</TotalTime>
  <Words>2006</Words>
  <Application>Microsoft Office PowerPoint</Application>
  <PresentationFormat>Widescreen</PresentationFormat>
  <Paragraphs>236</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Mr Steve U Efe</cp:lastModifiedBy>
  <cp:revision>4</cp:revision>
  <dcterms:created xsi:type="dcterms:W3CDTF">2013-01-27T09:14:16Z</dcterms:created>
  <dcterms:modified xsi:type="dcterms:W3CDTF">2026-08-04T19:59:47Z</dcterms:modified>
  <cp:category/>
</cp:coreProperties>
</file>